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1750" r:id="rId2"/>
    <p:sldId id="1761" r:id="rId3"/>
    <p:sldId id="2391" r:id="rId4"/>
    <p:sldId id="2400" r:id="rId5"/>
    <p:sldId id="2399" r:id="rId6"/>
    <p:sldId id="2394" r:id="rId7"/>
    <p:sldId id="2395" r:id="rId8"/>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507B"/>
    <a:srgbClr val="499057"/>
    <a:srgbClr val="83A589"/>
    <a:srgbClr val="6DA679"/>
    <a:srgbClr val="FFFFFF"/>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502ECD-2664-4FFC-92B8-E0E6A89DC8CA}" v="6" dt="2026-01-06T17:16:56.43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showGuides="1">
      <p:cViewPr varScale="1">
        <p:scale>
          <a:sx n="111" d="100"/>
          <a:sy n="111" d="100"/>
        </p:scale>
        <p:origin x="58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CF0E7DC8-4F83-4E08-A75A-7ECE842A8D81}"/>
    <pc:docChg chg="undo redo custSel addSld delSld modSld sldOrd">
      <pc:chgData name="Juan Carlos Castillo Molina" userId="3321f39d-c43d-4dc1-aab8-e37c264880eb" providerId="ADAL" clId="{CF0E7DC8-4F83-4E08-A75A-7ECE842A8D81}" dt="2026-01-06T17:17:56.414" v="2232" actId="20577"/>
      <pc:docMkLst>
        <pc:docMk/>
      </pc:docMkLst>
      <pc:sldChg chg="modSp mod">
        <pc:chgData name="Juan Carlos Castillo Molina" userId="3321f39d-c43d-4dc1-aab8-e37c264880eb" providerId="ADAL" clId="{CF0E7DC8-4F83-4E08-A75A-7ECE842A8D81}" dt="2026-01-06T17:17:20.429" v="2220" actId="20577"/>
        <pc:sldMkLst>
          <pc:docMk/>
          <pc:sldMk cId="2794951255" sldId="1750"/>
        </pc:sldMkLst>
        <pc:spChg chg="mod">
          <ac:chgData name="Juan Carlos Castillo Molina" userId="3321f39d-c43d-4dc1-aab8-e37c264880eb" providerId="ADAL" clId="{CF0E7DC8-4F83-4E08-A75A-7ECE842A8D81}" dt="2026-01-06T17:17:20.429" v="2220" actId="20577"/>
          <ac:spMkLst>
            <pc:docMk/>
            <pc:sldMk cId="2794951255" sldId="1750"/>
            <ac:spMk id="7" creationId="{3071343C-7329-FA2B-6A24-367A0C259788}"/>
          </ac:spMkLst>
        </pc:spChg>
        <pc:picChg chg="mod">
          <ac:chgData name="Juan Carlos Castillo Molina" userId="3321f39d-c43d-4dc1-aab8-e37c264880eb" providerId="ADAL" clId="{CF0E7DC8-4F83-4E08-A75A-7ECE842A8D81}" dt="2025-12-09T16:32:34.413" v="1664" actId="1076"/>
          <ac:picMkLst>
            <pc:docMk/>
            <pc:sldMk cId="2794951255" sldId="1750"/>
            <ac:picMk id="8" creationId="{37A72502-96E8-7145-F4CC-B9E2410C1A94}"/>
          </ac:picMkLst>
        </pc:picChg>
      </pc:sldChg>
      <pc:sldChg chg="addSp delSp modSp add mod ord">
        <pc:chgData name="Juan Carlos Castillo Molina" userId="3321f39d-c43d-4dc1-aab8-e37c264880eb" providerId="ADAL" clId="{CF0E7DC8-4F83-4E08-A75A-7ECE842A8D81}" dt="2026-01-06T17:17:24.276" v="2222" actId="20577"/>
        <pc:sldMkLst>
          <pc:docMk/>
          <pc:sldMk cId="1352064200" sldId="1761"/>
        </pc:sldMkLst>
        <pc:spChg chg="mod">
          <ac:chgData name="Juan Carlos Castillo Molina" userId="3321f39d-c43d-4dc1-aab8-e37c264880eb" providerId="ADAL" clId="{CF0E7DC8-4F83-4E08-A75A-7ECE842A8D81}" dt="2026-01-06T17:17:24.276" v="2222" actId="20577"/>
          <ac:spMkLst>
            <pc:docMk/>
            <pc:sldMk cId="1352064200" sldId="1761"/>
            <ac:spMk id="8" creationId="{BE541462-B9DC-E425-92CE-1A56DE1AB071}"/>
          </ac:spMkLst>
        </pc:spChg>
        <pc:picChg chg="add del mod">
          <ac:chgData name="Juan Carlos Castillo Molina" userId="3321f39d-c43d-4dc1-aab8-e37c264880eb" providerId="ADAL" clId="{CF0E7DC8-4F83-4E08-A75A-7ECE842A8D81}" dt="2026-01-06T16:51:04.352" v="2032" actId="478"/>
          <ac:picMkLst>
            <pc:docMk/>
            <pc:sldMk cId="1352064200" sldId="1761"/>
            <ac:picMk id="9" creationId="{4DE338CF-9603-5577-6842-CB5F7ECBEC99}"/>
          </ac:picMkLst>
        </pc:picChg>
        <pc:picChg chg="add mod">
          <ac:chgData name="Juan Carlos Castillo Molina" userId="3321f39d-c43d-4dc1-aab8-e37c264880eb" providerId="ADAL" clId="{CF0E7DC8-4F83-4E08-A75A-7ECE842A8D81}" dt="2026-01-06T16:57:56.846" v="2090" actId="14100"/>
          <ac:picMkLst>
            <pc:docMk/>
            <pc:sldMk cId="1352064200" sldId="1761"/>
            <ac:picMk id="13" creationId="{8F7553A2-8EF4-09BC-2DD8-7BFE1F79D27E}"/>
          </ac:picMkLst>
        </pc:picChg>
      </pc:sldChg>
      <pc:sldChg chg="addSp delSp modSp mod">
        <pc:chgData name="Juan Carlos Castillo Molina" userId="3321f39d-c43d-4dc1-aab8-e37c264880eb" providerId="ADAL" clId="{CF0E7DC8-4F83-4E08-A75A-7ECE842A8D81}" dt="2026-01-06T17:17:32.516" v="2224" actId="20577"/>
        <pc:sldMkLst>
          <pc:docMk/>
          <pc:sldMk cId="2013504756" sldId="2391"/>
        </pc:sldMkLst>
        <pc:spChg chg="mod">
          <ac:chgData name="Juan Carlos Castillo Molina" userId="3321f39d-c43d-4dc1-aab8-e37c264880eb" providerId="ADAL" clId="{CF0E7DC8-4F83-4E08-A75A-7ECE842A8D81}" dt="2026-01-06T16:51:11.684" v="2037" actId="20577"/>
          <ac:spMkLst>
            <pc:docMk/>
            <pc:sldMk cId="2013504756" sldId="2391"/>
            <ac:spMk id="9" creationId="{8579145C-49E3-0CEF-8542-96299EDA1AE4}"/>
          </ac:spMkLst>
        </pc:spChg>
        <pc:spChg chg="mod">
          <ac:chgData name="Juan Carlos Castillo Molina" userId="3321f39d-c43d-4dc1-aab8-e37c264880eb" providerId="ADAL" clId="{CF0E7DC8-4F83-4E08-A75A-7ECE842A8D81}" dt="2026-01-06T17:17:32.516" v="2224" actId="20577"/>
          <ac:spMkLst>
            <pc:docMk/>
            <pc:sldMk cId="2013504756" sldId="2391"/>
            <ac:spMk id="10" creationId="{9E7255E1-6B42-980D-5C05-1EBB56E41197}"/>
          </ac:spMkLst>
        </pc:spChg>
        <pc:graphicFrameChg chg="add del mod">
          <ac:chgData name="Juan Carlos Castillo Molina" userId="3321f39d-c43d-4dc1-aab8-e37c264880eb" providerId="ADAL" clId="{CF0E7DC8-4F83-4E08-A75A-7ECE842A8D81}" dt="2026-01-06T16:51:15.262" v="2038" actId="478"/>
          <ac:graphicFrameMkLst>
            <pc:docMk/>
            <pc:sldMk cId="2013504756" sldId="2391"/>
            <ac:graphicFrameMk id="2" creationId="{0B1E277A-0C4A-6B55-FDF4-A33E616AA1EC}"/>
          </ac:graphicFrameMkLst>
        </pc:graphicFrameChg>
        <pc:graphicFrameChg chg="add mod">
          <ac:chgData name="Juan Carlos Castillo Molina" userId="3321f39d-c43d-4dc1-aab8-e37c264880eb" providerId="ADAL" clId="{CF0E7DC8-4F83-4E08-A75A-7ECE842A8D81}" dt="2026-01-06T16:51:35.141" v="2040" actId="1076"/>
          <ac:graphicFrameMkLst>
            <pc:docMk/>
            <pc:sldMk cId="2013504756" sldId="2391"/>
            <ac:graphicFrameMk id="3" creationId="{7C5CD8E5-B1C4-8079-AF1E-22FAEC96ECC5}"/>
          </ac:graphicFrameMkLst>
        </pc:graphicFrameChg>
      </pc:sldChg>
      <pc:sldChg chg="addSp delSp modSp mod">
        <pc:chgData name="Juan Carlos Castillo Molina" userId="3321f39d-c43d-4dc1-aab8-e37c264880eb" providerId="ADAL" clId="{CF0E7DC8-4F83-4E08-A75A-7ECE842A8D81}" dt="2026-01-06T17:17:49.756" v="2230" actId="20577"/>
        <pc:sldMkLst>
          <pc:docMk/>
          <pc:sldMk cId="1333236092" sldId="2394"/>
        </pc:sldMkLst>
        <pc:spChg chg="mod">
          <ac:chgData name="Juan Carlos Castillo Molina" userId="3321f39d-c43d-4dc1-aab8-e37c264880eb" providerId="ADAL" clId="{CF0E7DC8-4F83-4E08-A75A-7ECE842A8D81}" dt="2026-01-06T16:52:20.355" v="2082" actId="20577"/>
          <ac:spMkLst>
            <pc:docMk/>
            <pc:sldMk cId="1333236092" sldId="2394"/>
            <ac:spMk id="3" creationId="{41812080-3D6B-4843-DB55-3ADC63C7F107}"/>
          </ac:spMkLst>
        </pc:spChg>
        <pc:spChg chg="mod">
          <ac:chgData name="Juan Carlos Castillo Molina" userId="3321f39d-c43d-4dc1-aab8-e37c264880eb" providerId="ADAL" clId="{CF0E7DC8-4F83-4E08-A75A-7ECE842A8D81}" dt="2026-01-06T17:17:49.756" v="2230" actId="20577"/>
          <ac:spMkLst>
            <pc:docMk/>
            <pc:sldMk cId="1333236092" sldId="2394"/>
            <ac:spMk id="4" creationId="{EB64F95F-9BFD-A573-5ADC-862563D740B7}"/>
          </ac:spMkLst>
        </pc:spChg>
        <pc:graphicFrameChg chg="add mod modGraphic">
          <ac:chgData name="Juan Carlos Castillo Molina" userId="3321f39d-c43d-4dc1-aab8-e37c264880eb" providerId="ADAL" clId="{CF0E7DC8-4F83-4E08-A75A-7ECE842A8D81}" dt="2026-01-06T17:11:13.004" v="2143" actId="14100"/>
          <ac:graphicFrameMkLst>
            <pc:docMk/>
            <pc:sldMk cId="1333236092" sldId="2394"/>
            <ac:graphicFrameMk id="5" creationId="{91BCB1EB-E4C6-8831-0495-3E59FDBAC08F}"/>
          </ac:graphicFrameMkLst>
        </pc:graphicFrameChg>
        <pc:graphicFrameChg chg="add mod">
          <ac:chgData name="Juan Carlos Castillo Molina" userId="3321f39d-c43d-4dc1-aab8-e37c264880eb" providerId="ADAL" clId="{CF0E7DC8-4F83-4E08-A75A-7ECE842A8D81}" dt="2026-01-06T17:11:40.239" v="2151" actId="14100"/>
          <ac:graphicFrameMkLst>
            <pc:docMk/>
            <pc:sldMk cId="1333236092" sldId="2394"/>
            <ac:graphicFrameMk id="6" creationId="{7C91938B-C033-45A8-B772-192C7F469E4B}"/>
          </ac:graphicFrameMkLst>
        </pc:graphicFrameChg>
        <pc:graphicFrameChg chg="add del mod modGraphic">
          <ac:chgData name="Juan Carlos Castillo Molina" userId="3321f39d-c43d-4dc1-aab8-e37c264880eb" providerId="ADAL" clId="{CF0E7DC8-4F83-4E08-A75A-7ECE842A8D81}" dt="2026-01-06T17:03:42.153" v="2140" actId="478"/>
          <ac:graphicFrameMkLst>
            <pc:docMk/>
            <pc:sldMk cId="1333236092" sldId="2394"/>
            <ac:graphicFrameMk id="12" creationId="{7C213774-D59A-28AB-CA94-2E09AAE04245}"/>
          </ac:graphicFrameMkLst>
        </pc:graphicFrameChg>
        <pc:graphicFrameChg chg="add del mod">
          <ac:chgData name="Juan Carlos Castillo Molina" userId="3321f39d-c43d-4dc1-aab8-e37c264880eb" providerId="ADAL" clId="{CF0E7DC8-4F83-4E08-A75A-7ECE842A8D81}" dt="2026-01-06T17:11:16.791" v="2144" actId="478"/>
          <ac:graphicFrameMkLst>
            <pc:docMk/>
            <pc:sldMk cId="1333236092" sldId="2394"/>
            <ac:graphicFrameMk id="13" creationId="{7C91938B-C033-45A8-B772-192C7F469E4B}"/>
          </ac:graphicFrameMkLst>
        </pc:graphicFrameChg>
      </pc:sldChg>
      <pc:sldChg chg="addSp delSp modSp mod">
        <pc:chgData name="Juan Carlos Castillo Molina" userId="3321f39d-c43d-4dc1-aab8-e37c264880eb" providerId="ADAL" clId="{CF0E7DC8-4F83-4E08-A75A-7ECE842A8D81}" dt="2026-01-06T17:17:56.414" v="2232" actId="20577"/>
        <pc:sldMkLst>
          <pc:docMk/>
          <pc:sldMk cId="371597856" sldId="2395"/>
        </pc:sldMkLst>
        <pc:spChg chg="mod">
          <ac:chgData name="Juan Carlos Castillo Molina" userId="3321f39d-c43d-4dc1-aab8-e37c264880eb" providerId="ADAL" clId="{CF0E7DC8-4F83-4E08-A75A-7ECE842A8D81}" dt="2026-01-06T17:17:56.414" v="2232" actId="20577"/>
          <ac:spMkLst>
            <pc:docMk/>
            <pc:sldMk cId="371597856" sldId="2395"/>
            <ac:spMk id="4" creationId="{7B580CF2-C169-E5E8-677A-BEB67269D811}"/>
          </ac:spMkLst>
        </pc:spChg>
        <pc:graphicFrameChg chg="add mod modGraphic">
          <ac:chgData name="Juan Carlos Castillo Molina" userId="3321f39d-c43d-4dc1-aab8-e37c264880eb" providerId="ADAL" clId="{CF0E7DC8-4F83-4E08-A75A-7ECE842A8D81}" dt="2026-01-06T17:15:13.399" v="2176" actId="1076"/>
          <ac:graphicFrameMkLst>
            <pc:docMk/>
            <pc:sldMk cId="371597856" sldId="2395"/>
            <ac:graphicFrameMk id="5" creationId="{49DAB717-A4C5-5DC2-9D78-AF201FE26A13}"/>
          </ac:graphicFrameMkLst>
        </pc:graphicFrameChg>
        <pc:graphicFrameChg chg="add del mod modGraphic">
          <ac:chgData name="Juan Carlos Castillo Molina" userId="3321f39d-c43d-4dc1-aab8-e37c264880eb" providerId="ADAL" clId="{CF0E7DC8-4F83-4E08-A75A-7ECE842A8D81}" dt="2026-01-06T17:14:15.438" v="2171" actId="478"/>
          <ac:graphicFrameMkLst>
            <pc:docMk/>
            <pc:sldMk cId="371597856" sldId="2395"/>
            <ac:graphicFrameMk id="6" creationId="{4E3E9653-3D39-75E2-4FB8-18856B850C48}"/>
          </ac:graphicFrameMkLst>
        </pc:graphicFrameChg>
        <pc:picChg chg="mod">
          <ac:chgData name="Juan Carlos Castillo Molina" userId="3321f39d-c43d-4dc1-aab8-e37c264880eb" providerId="ADAL" clId="{CF0E7DC8-4F83-4E08-A75A-7ECE842A8D81}" dt="2026-01-06T17:15:26.742" v="2195" actId="1076"/>
          <ac:picMkLst>
            <pc:docMk/>
            <pc:sldMk cId="371597856" sldId="2395"/>
            <ac:picMk id="11" creationId="{8BCDA643-E446-3B6F-08CC-4536C5D98B18}"/>
          </ac:picMkLst>
        </pc:picChg>
      </pc:sldChg>
      <pc:sldChg chg="addSp delSp modSp mod">
        <pc:chgData name="Juan Carlos Castillo Molina" userId="3321f39d-c43d-4dc1-aab8-e37c264880eb" providerId="ADAL" clId="{CF0E7DC8-4F83-4E08-A75A-7ECE842A8D81}" dt="2026-01-06T17:17:43.499" v="2228" actId="20577"/>
        <pc:sldMkLst>
          <pc:docMk/>
          <pc:sldMk cId="208528483" sldId="2399"/>
        </pc:sldMkLst>
        <pc:spChg chg="mod">
          <ac:chgData name="Juan Carlos Castillo Molina" userId="3321f39d-c43d-4dc1-aab8-e37c264880eb" providerId="ADAL" clId="{CF0E7DC8-4F83-4E08-A75A-7ECE842A8D81}" dt="2026-01-06T17:17:43.499" v="2228" actId="20577"/>
          <ac:spMkLst>
            <pc:docMk/>
            <pc:sldMk cId="208528483" sldId="2399"/>
            <ac:spMk id="4" creationId="{40247301-45D5-C4F6-D04D-710A275720CE}"/>
          </ac:spMkLst>
        </pc:spChg>
        <pc:graphicFrameChg chg="add del mod modGraphic">
          <ac:chgData name="Juan Carlos Castillo Molina" userId="3321f39d-c43d-4dc1-aab8-e37c264880eb" providerId="ADAL" clId="{CF0E7DC8-4F83-4E08-A75A-7ECE842A8D81}" dt="2026-01-06T16:58:28.110" v="2111" actId="478"/>
          <ac:graphicFrameMkLst>
            <pc:docMk/>
            <pc:sldMk cId="208528483" sldId="2399"/>
            <ac:graphicFrameMk id="5" creationId="{41736B1D-611E-A169-F061-398EDDAC23DD}"/>
          </ac:graphicFrameMkLst>
        </pc:graphicFrameChg>
        <pc:graphicFrameChg chg="add mod modGraphic">
          <ac:chgData name="Juan Carlos Castillo Molina" userId="3321f39d-c43d-4dc1-aab8-e37c264880eb" providerId="ADAL" clId="{CF0E7DC8-4F83-4E08-A75A-7ECE842A8D81}" dt="2026-01-06T17:17:06.216" v="2201" actId="1076"/>
          <ac:graphicFrameMkLst>
            <pc:docMk/>
            <pc:sldMk cId="208528483" sldId="2399"/>
            <ac:graphicFrameMk id="6" creationId="{EC36458A-7FF8-0662-4F6C-E45334541A15}"/>
          </ac:graphicFrameMkLst>
        </pc:graphicFrameChg>
      </pc:sldChg>
      <pc:sldChg chg="addSp delSp modSp mod">
        <pc:chgData name="Juan Carlos Castillo Molina" userId="3321f39d-c43d-4dc1-aab8-e37c264880eb" providerId="ADAL" clId="{CF0E7DC8-4F83-4E08-A75A-7ECE842A8D81}" dt="2026-01-06T17:17:38.471" v="2226" actId="20577"/>
        <pc:sldMkLst>
          <pc:docMk/>
          <pc:sldMk cId="3792064127" sldId="2400"/>
        </pc:sldMkLst>
        <pc:spChg chg="mod">
          <ac:chgData name="Juan Carlos Castillo Molina" userId="3321f39d-c43d-4dc1-aab8-e37c264880eb" providerId="ADAL" clId="{CF0E7DC8-4F83-4E08-A75A-7ECE842A8D81}" dt="2026-01-06T17:17:38.471" v="2226" actId="20577"/>
          <ac:spMkLst>
            <pc:docMk/>
            <pc:sldMk cId="3792064127" sldId="2400"/>
            <ac:spMk id="3" creationId="{844E946B-731D-2944-BB91-C2E6ABE84B93}"/>
          </ac:spMkLst>
        </pc:spChg>
        <pc:graphicFrameChg chg="add del mod modGraphic">
          <ac:chgData name="Juan Carlos Castillo Molina" userId="3321f39d-c43d-4dc1-aab8-e37c264880eb" providerId="ADAL" clId="{CF0E7DC8-4F83-4E08-A75A-7ECE842A8D81}" dt="2026-01-06T16:58:25.317" v="2110" actId="478"/>
          <ac:graphicFrameMkLst>
            <pc:docMk/>
            <pc:sldMk cId="3792064127" sldId="2400"/>
            <ac:graphicFrameMk id="4" creationId="{EE9E5F84-24EE-96A4-DE20-834DD214DA32}"/>
          </ac:graphicFrameMkLst>
        </pc:graphicFrameChg>
        <pc:graphicFrameChg chg="add mod modGraphic">
          <ac:chgData name="Juan Carlos Castillo Molina" userId="3321f39d-c43d-4dc1-aab8-e37c264880eb" providerId="ADAL" clId="{CF0E7DC8-4F83-4E08-A75A-7ECE842A8D81}" dt="2026-01-06T17:03:21.879" v="2116" actId="14100"/>
          <ac:graphicFrameMkLst>
            <pc:docMk/>
            <pc:sldMk cId="3792064127" sldId="2400"/>
            <ac:graphicFrameMk id="5" creationId="{D6F11AA9-B51A-8A08-948B-CA8B1DE6CAF3}"/>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C802-456E-9A24-CC910BA22F1A}"/>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C802-456E-9A24-CC910BA22F1A}"/>
              </c:ext>
            </c:extLst>
          </c:dPt>
          <c:dPt>
            <c:idx val="2"/>
            <c:invertIfNegative val="0"/>
            <c:bubble3D val="0"/>
            <c:spPr>
              <a:solidFill>
                <a:srgbClr val="92D050"/>
              </a:solidFill>
              <a:ln>
                <a:noFill/>
              </a:ln>
              <a:effectLst/>
            </c:spPr>
            <c:extLst>
              <c:ext xmlns:c16="http://schemas.microsoft.com/office/drawing/2014/chart" uri="{C3380CC4-5D6E-409C-BE32-E72D297353CC}">
                <c16:uniqueId val="{00000004-C802-456E-9A24-CC910BA22F1A}"/>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802-456E-9A24-CC910BA22F1A}"/>
                </c:ext>
              </c:extLst>
            </c:dLbl>
            <c:dLbl>
              <c:idx val="1"/>
              <c:layout>
                <c:manualLayout>
                  <c:x val="-7.8306654893690354E-3"/>
                  <c:y val="1.856445420504637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802-456E-9A24-CC910BA22F1A}"/>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802-456E-9A24-CC910BA22F1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2023-2024</c:v>
                </c:pt>
                <c:pt idx="1">
                  <c:v> 2024-2025 </c:v>
                </c:pt>
                <c:pt idx="2">
                  <c:v> 2025-2026 </c:v>
                </c:pt>
              </c:strCache>
            </c:strRef>
          </c:cat>
          <c:val>
            <c:numRef>
              <c:f>'Diap 6'!$P$185:$R$185</c:f>
              <c:numCache>
                <c:formatCode>_(* #,##0.00_);_(* \(#,##0.00\);_(* "-"??_);_(@_)</c:formatCode>
                <c:ptCount val="3"/>
                <c:pt idx="0">
                  <c:v>217.63</c:v>
                </c:pt>
                <c:pt idx="1">
                  <c:v>274.2</c:v>
                </c:pt>
                <c:pt idx="2">
                  <c:v>339.77</c:v>
                </c:pt>
              </c:numCache>
            </c:numRef>
          </c:val>
          <c:extLst>
            <c:ext xmlns:c16="http://schemas.microsoft.com/office/drawing/2014/chart" uri="{C3380CC4-5D6E-409C-BE32-E72D297353CC}">
              <c16:uniqueId val="{00000005-C802-456E-9A24-CC910BA22F1A}"/>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2023-2024</c:v>
                </c:pt>
                <c:pt idx="1">
                  <c:v> 2024-2025 </c:v>
                </c:pt>
                <c:pt idx="2">
                  <c:v> 2025-2026 </c:v>
                </c:pt>
              </c:strCache>
            </c:strRef>
          </c:cat>
          <c:val>
            <c:numRef>
              <c:f>'Diap 6'!$P$186:$R$186</c:f>
              <c:numCache>
                <c:formatCode>_(* #,##0.00_);_(* \(#,##0.00\);_(* "-"??_);_(@_)</c:formatCode>
                <c:ptCount val="3"/>
                <c:pt idx="0">
                  <c:v>1945.36</c:v>
                </c:pt>
                <c:pt idx="1">
                  <c:v>2459.87</c:v>
                </c:pt>
                <c:pt idx="2">
                  <c:v>3207.42</c:v>
                </c:pt>
              </c:numCache>
            </c:numRef>
          </c:val>
          <c:smooth val="0"/>
          <c:extLst>
            <c:ext xmlns:c16="http://schemas.microsoft.com/office/drawing/2014/chart" uri="{C3380CC4-5D6E-409C-BE32-E72D297353CC}">
              <c16:uniqueId val="{00000006-C802-456E-9A24-CC910BA22F1A}"/>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6/1/2026</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7A864-3E2A-A224-47EC-F4B6B3DD091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2E36DF6-5F96-2B46-A601-6C00707A78C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B2F0940-34B9-0C68-05A5-38D64CF126BD}"/>
              </a:ext>
            </a:extLst>
          </p:cNvPr>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a:extLst>
              <a:ext uri="{FF2B5EF4-FFF2-40B4-BE49-F238E27FC236}">
                <a16:creationId xmlns:a16="http://schemas.microsoft.com/office/drawing/2014/main" id="{5842DA3D-8756-4A29-D75A-0859C9E4BE5A}"/>
              </a:ext>
            </a:extLst>
          </p:cNvPr>
          <p:cNvSpPr>
            <a:spLocks noGrp="1"/>
          </p:cNvSpPr>
          <p:nvPr>
            <p:ph type="sldNum" sz="quarter" idx="5"/>
          </p:nvPr>
        </p:nvSpPr>
        <p:spPr/>
        <p:txBody>
          <a:bodyPr/>
          <a:lstStyle/>
          <a:p>
            <a:fld id="{267900BE-6EEE-5E4E-88CD-FA8440B432DA}" type="slidenum">
              <a:rPr lang="es-CR" smtClean="0"/>
              <a:t>2</a:t>
            </a:fld>
            <a:endParaRPr lang="es-CR"/>
          </a:p>
        </p:txBody>
      </p:sp>
    </p:spTree>
    <p:extLst>
      <p:ext uri="{BB962C8B-B14F-4D97-AF65-F5344CB8AC3E}">
        <p14:creationId xmlns:p14="http://schemas.microsoft.com/office/powerpoint/2010/main" val="1756607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D7C0D8-1FE8-B1D9-1AD5-442D052541F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BD851DD-3A4C-A8CD-1645-59FBA3CF712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F34AA1C-615F-3D8A-2E26-881CE6892F6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FD551D10-2782-40B3-C388-E7A9469E8CFD}"/>
              </a:ext>
            </a:extLst>
          </p:cNvPr>
          <p:cNvSpPr>
            <a:spLocks noGrp="1"/>
          </p:cNvSpPr>
          <p:nvPr>
            <p:ph type="sldNum" sz="quarter" idx="5"/>
          </p:nvPr>
        </p:nvSpPr>
        <p:spPr/>
        <p:txBody>
          <a:bodyPr/>
          <a:lstStyle/>
          <a:p>
            <a:fld id="{4DA1F829-7979-4A36-9F32-90186E00557B}" type="slidenum">
              <a:rPr lang="es-CR" smtClean="0"/>
              <a:t>3</a:t>
            </a:fld>
            <a:endParaRPr lang="es-CR"/>
          </a:p>
        </p:txBody>
      </p:sp>
    </p:spTree>
    <p:extLst>
      <p:ext uri="{BB962C8B-B14F-4D97-AF65-F5344CB8AC3E}">
        <p14:creationId xmlns:p14="http://schemas.microsoft.com/office/powerpoint/2010/main" val="3781070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54891-D79B-06C2-7AC3-3B2BF76EE7F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FD0697C-7DB0-659E-51EB-5C35F40579A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E45EAC9-0CFC-B19F-65AC-0BDF6755D5A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E7844DCD-17A5-CC56-E3D7-72BDDD900111}"/>
              </a:ext>
            </a:extLst>
          </p:cNvPr>
          <p:cNvSpPr>
            <a:spLocks noGrp="1"/>
          </p:cNvSpPr>
          <p:nvPr>
            <p:ph type="sldNum" sz="quarter" idx="5"/>
          </p:nvPr>
        </p:nvSpPr>
        <p:spPr/>
        <p:txBody>
          <a:bodyPr/>
          <a:lstStyle/>
          <a:p>
            <a:fld id="{4DA1F829-7979-4A36-9F32-90186E00557B}" type="slidenum">
              <a:rPr lang="es-CR" smtClean="0"/>
              <a:t>4</a:t>
            </a:fld>
            <a:endParaRPr lang="es-CR"/>
          </a:p>
        </p:txBody>
      </p:sp>
    </p:spTree>
    <p:extLst>
      <p:ext uri="{BB962C8B-B14F-4D97-AF65-F5344CB8AC3E}">
        <p14:creationId xmlns:p14="http://schemas.microsoft.com/office/powerpoint/2010/main" val="2296600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673BE-E4C3-51E6-993B-1622FFD1445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B018FC6-6368-9677-6852-5A51B3DEEDF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0FDEA1F-7DF7-62FF-10BC-BABB44406B64}"/>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E5994640-8F0F-1B70-6621-5A62213D4EC0}"/>
              </a:ext>
            </a:extLst>
          </p:cNvPr>
          <p:cNvSpPr>
            <a:spLocks noGrp="1"/>
          </p:cNvSpPr>
          <p:nvPr>
            <p:ph type="sldNum" sz="quarter" idx="5"/>
          </p:nvPr>
        </p:nvSpPr>
        <p:spPr/>
        <p:txBody>
          <a:bodyPr/>
          <a:lstStyle/>
          <a:p>
            <a:fld id="{4DA1F829-7979-4A36-9F32-90186E00557B}" type="slidenum">
              <a:rPr lang="es-CR" smtClean="0"/>
              <a:t>5</a:t>
            </a:fld>
            <a:endParaRPr lang="es-CR"/>
          </a:p>
        </p:txBody>
      </p:sp>
    </p:spTree>
    <p:extLst>
      <p:ext uri="{BB962C8B-B14F-4D97-AF65-F5344CB8AC3E}">
        <p14:creationId xmlns:p14="http://schemas.microsoft.com/office/powerpoint/2010/main" val="3430153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81FA3-E7E8-EDE2-BD2F-BA03A7D27E9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B002D80-613F-FE3B-8E8C-5F6EB1FBAC9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5C9988C-3A1C-EA23-A3EA-33BA4FCC1762}"/>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56375C29-2B05-E6C9-B636-87F1F62F2112}"/>
              </a:ext>
            </a:extLst>
          </p:cNvPr>
          <p:cNvSpPr>
            <a:spLocks noGrp="1"/>
          </p:cNvSpPr>
          <p:nvPr>
            <p:ph type="sldNum" sz="quarter" idx="5"/>
          </p:nvPr>
        </p:nvSpPr>
        <p:spPr/>
        <p:txBody>
          <a:bodyPr/>
          <a:lstStyle/>
          <a:p>
            <a:fld id="{4DA1F829-7979-4A36-9F32-90186E00557B}" type="slidenum">
              <a:rPr lang="es-CR" smtClean="0"/>
              <a:t>6</a:t>
            </a:fld>
            <a:endParaRPr lang="es-CR"/>
          </a:p>
        </p:txBody>
      </p:sp>
    </p:spTree>
    <p:extLst>
      <p:ext uri="{BB962C8B-B14F-4D97-AF65-F5344CB8AC3E}">
        <p14:creationId xmlns:p14="http://schemas.microsoft.com/office/powerpoint/2010/main" val="1003063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8E24D-8F6E-5E8E-42DB-DD374EFD152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B8ED2FF-3397-450C-7265-55FB27A39E6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4018A27-9BD2-CE94-677F-A32137B2233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80D3049A-FE5F-B3F9-5B66-A803C99326BA}"/>
              </a:ext>
            </a:extLst>
          </p:cNvPr>
          <p:cNvSpPr>
            <a:spLocks noGrp="1"/>
          </p:cNvSpPr>
          <p:nvPr>
            <p:ph type="sldNum" sz="quarter" idx="5"/>
          </p:nvPr>
        </p:nvSpPr>
        <p:spPr/>
        <p:txBody>
          <a:bodyPr/>
          <a:lstStyle/>
          <a:p>
            <a:fld id="{4DA1F829-7979-4A36-9F32-90186E00557B}" type="slidenum">
              <a:rPr lang="es-CR" smtClean="0"/>
              <a:t>7</a:t>
            </a:fld>
            <a:endParaRPr lang="es-CR"/>
          </a:p>
        </p:txBody>
      </p:sp>
    </p:spTree>
    <p:extLst>
      <p:ext uri="{BB962C8B-B14F-4D97-AF65-F5344CB8AC3E}">
        <p14:creationId xmlns:p14="http://schemas.microsoft.com/office/powerpoint/2010/main" val="217432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6/1/2026</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6/1/2026</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5023820A-DF44-17EF-63DC-8EA324315BBF}"/>
              </a:ext>
            </a:extLst>
          </p:cNvPr>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0" descr="A green and black background with leaves and beans&#10;&#10;Description automatically generated">
            <a:extLst>
              <a:ext uri="{FF2B5EF4-FFF2-40B4-BE49-F238E27FC236}">
                <a16:creationId xmlns:a16="http://schemas.microsoft.com/office/drawing/2014/main" id="{7D1AFD67-C80B-91CB-D1E8-FD603607B14B}"/>
              </a:ext>
            </a:extLst>
          </p:cNvPr>
          <p:cNvPicPr>
            <a:picLocks noChangeAspect="1"/>
          </p:cNvPicPr>
          <p:nvPr/>
        </p:nvPicPr>
        <p:blipFill>
          <a:blip r:embed="rId4"/>
          <a:stretch>
            <a:fillRect/>
          </a:stretch>
        </p:blipFill>
        <p:spPr>
          <a:xfrm>
            <a:off x="0" y="0"/>
            <a:ext cx="12192000" cy="6775252"/>
          </a:xfrm>
          <a:prstGeom prst="rect">
            <a:avLst/>
          </a:prstGeom>
        </p:spPr>
      </p:pic>
      <p:sp>
        <p:nvSpPr>
          <p:cNvPr id="7" name="CuadroTexto 6">
            <a:extLst>
              <a:ext uri="{FF2B5EF4-FFF2-40B4-BE49-F238E27FC236}">
                <a16:creationId xmlns:a16="http://schemas.microsoft.com/office/drawing/2014/main" id="{3071343C-7329-FA2B-6A24-367A0C259788}"/>
              </a:ext>
            </a:extLst>
          </p:cNvPr>
          <p:cNvSpPr txBox="1"/>
          <p:nvPr/>
        </p:nvSpPr>
        <p:spPr>
          <a:xfrm>
            <a:off x="2819329" y="3650098"/>
            <a:ext cx="6005494" cy="1446550"/>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5 DE ENERO 2026</a:t>
            </a:r>
          </a:p>
        </p:txBody>
      </p:sp>
      <p:pic>
        <p:nvPicPr>
          <p:cNvPr id="8" name="Imagen 7" descr="Imagen que contiene Logotipo&#10;&#10;Descripción generada automáticamente">
            <a:extLst>
              <a:ext uri="{FF2B5EF4-FFF2-40B4-BE49-F238E27FC236}">
                <a16:creationId xmlns:a16="http://schemas.microsoft.com/office/drawing/2014/main" id="{37A72502-96E8-7145-F4CC-B9E2410C1A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4131733" y="72658"/>
            <a:ext cx="3928534" cy="3915755"/>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6C817-A942-0AC6-ED91-F98C0B98ED5B}"/>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21596834-E550-F336-CA25-37FC15937FB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BCE1ED31-EABB-35A9-47D5-D2E2A53CA28E}"/>
              </a:ext>
            </a:extLst>
          </p:cNvPr>
          <p:cNvSpPr txBox="1"/>
          <p:nvPr/>
        </p:nvSpPr>
        <p:spPr>
          <a:xfrm>
            <a:off x="621712" y="6556420"/>
            <a:ext cx="1094857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"Trabajo en equipo: juntos logramos más. Colaboramos con pasión y determinación para alcanzar metas compartidas.”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8411A871-7DB1-D6DF-1EF0-3DD8AB30B465}"/>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INFORME COMPARATIVO DE CAFÉ EN FRUTA</a:t>
            </a:r>
          </a:p>
        </p:txBody>
      </p:sp>
      <p:sp>
        <p:nvSpPr>
          <p:cNvPr id="6" name="CuadroTexto 5">
            <a:extLst>
              <a:ext uri="{FF2B5EF4-FFF2-40B4-BE49-F238E27FC236}">
                <a16:creationId xmlns:a16="http://schemas.microsoft.com/office/drawing/2014/main" id="{6A5C03EB-7E4F-9ADF-B2E6-AE7D6626F298}"/>
              </a:ext>
            </a:extLst>
          </p:cNvPr>
          <p:cNvSpPr txBox="1"/>
          <p:nvPr/>
        </p:nvSpPr>
        <p:spPr>
          <a:xfrm>
            <a:off x="1097558" y="722720"/>
            <a:ext cx="10223498" cy="72967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Comportamiento de la cosecha 2025-2026</a:t>
            </a:r>
          </a:p>
          <a:p>
            <a:r>
              <a:rPr lang="es-ES" sz="2000" dirty="0">
                <a:latin typeface="Calibri" panose="020F0502020204030204" pitchFamily="34" charset="0"/>
                <a:cs typeface="Calibri" panose="020F0502020204030204" pitchFamily="34" charset="0"/>
              </a:rPr>
              <a:t>y afluencia de café de las cosechas 2023-2024, 2024-2025 y 2025-2026 (en fanegas)</a:t>
            </a:r>
          </a:p>
          <a:p>
            <a:endParaRPr lang="es-ES" sz="2000" dirty="0">
              <a:latin typeface="Calibri" panose="020F0502020204030204" pitchFamily="34" charset="0"/>
              <a:cs typeface="Calibri" panose="020F0502020204030204" pitchFamily="34" charset="0"/>
            </a:endParaRPr>
          </a:p>
        </p:txBody>
      </p:sp>
      <p:sp>
        <p:nvSpPr>
          <p:cNvPr id="8" name="CuadroTexto 7">
            <a:extLst>
              <a:ext uri="{FF2B5EF4-FFF2-40B4-BE49-F238E27FC236}">
                <a16:creationId xmlns:a16="http://schemas.microsoft.com/office/drawing/2014/main" id="{BE541462-B9DC-E425-92CE-1A56DE1AB071}"/>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5 de Enero 2026</a:t>
            </a:r>
          </a:p>
          <a:p>
            <a:endParaRPr lang="es-ES" sz="2000" dirty="0">
              <a:latin typeface="Calibri" panose="020F0502020204030204" pitchFamily="34" charset="0"/>
              <a:cs typeface="Calibri" panose="020F0502020204030204" pitchFamily="34" charset="0"/>
            </a:endParaRPr>
          </a:p>
        </p:txBody>
      </p:sp>
      <p:grpSp>
        <p:nvGrpSpPr>
          <p:cNvPr id="7" name="Grupo 6">
            <a:extLst>
              <a:ext uri="{FF2B5EF4-FFF2-40B4-BE49-F238E27FC236}">
                <a16:creationId xmlns:a16="http://schemas.microsoft.com/office/drawing/2014/main" id="{689ED4E2-27FA-BB1A-5950-ADB6C99A97A4}"/>
              </a:ext>
            </a:extLst>
          </p:cNvPr>
          <p:cNvGrpSpPr/>
          <p:nvPr/>
        </p:nvGrpSpPr>
        <p:grpSpPr>
          <a:xfrm>
            <a:off x="0" y="5844711"/>
            <a:ext cx="12192001" cy="689688"/>
            <a:chOff x="0" y="5830529"/>
            <a:chExt cx="12192001" cy="731302"/>
          </a:xfrm>
        </p:grpSpPr>
        <p:pic>
          <p:nvPicPr>
            <p:cNvPr id="10" name="Imagen 9">
              <a:extLst>
                <a:ext uri="{FF2B5EF4-FFF2-40B4-BE49-F238E27FC236}">
                  <a16:creationId xmlns:a16="http://schemas.microsoft.com/office/drawing/2014/main" id="{9B419D4C-1A18-7B91-15EE-606871BABB9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2176E44C-AA74-74EB-5D19-1F9A88830C36}"/>
                </a:ext>
              </a:extLst>
            </p:cNvPr>
            <p:cNvPicPr>
              <a:picLocks noChangeAspect="1"/>
            </p:cNvPicPr>
            <p:nvPr/>
          </p:nvPicPr>
          <p:blipFill>
            <a:blip r:embed="rId4"/>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564A4B16-2EA8-9E7C-7B7A-86CE7EEBBBA0}"/>
              </a:ext>
            </a:extLst>
          </p:cNvPr>
          <p:cNvPicPr>
            <a:picLocks noChangeAspect="1"/>
          </p:cNvPicPr>
          <p:nvPr/>
        </p:nvPicPr>
        <p:blipFill>
          <a:blip r:embed="rId5"/>
          <a:stretch>
            <a:fillRect/>
          </a:stretch>
        </p:blipFill>
        <p:spPr>
          <a:xfrm>
            <a:off x="5170865" y="5949467"/>
            <a:ext cx="1850267" cy="464349"/>
          </a:xfrm>
          <a:prstGeom prst="rect">
            <a:avLst/>
          </a:prstGeom>
        </p:spPr>
      </p:pic>
      <p:pic>
        <p:nvPicPr>
          <p:cNvPr id="13" name="Imagen 12" descr="Gráfico, Gráfico de barras&#10;&#10;El contenido generado por IA puede ser incorrecto.">
            <a:extLst>
              <a:ext uri="{FF2B5EF4-FFF2-40B4-BE49-F238E27FC236}">
                <a16:creationId xmlns:a16="http://schemas.microsoft.com/office/drawing/2014/main" id="{8F7553A2-8EF4-09BC-2DD8-7BFE1F79D27E}"/>
              </a:ext>
            </a:extLst>
          </p:cNvPr>
          <p:cNvPicPr>
            <a:picLocks noChangeAspect="1"/>
          </p:cNvPicPr>
          <p:nvPr/>
        </p:nvPicPr>
        <p:blipFill>
          <a:blip r:embed="rId6"/>
          <a:stretch>
            <a:fillRect/>
          </a:stretch>
        </p:blipFill>
        <p:spPr>
          <a:xfrm>
            <a:off x="1097557" y="1469592"/>
            <a:ext cx="10223497" cy="3888556"/>
          </a:xfrm>
          <a:prstGeom prst="rect">
            <a:avLst/>
          </a:prstGeom>
        </p:spPr>
      </p:pic>
    </p:spTree>
    <p:extLst>
      <p:ext uri="{BB962C8B-B14F-4D97-AF65-F5344CB8AC3E}">
        <p14:creationId xmlns:p14="http://schemas.microsoft.com/office/powerpoint/2010/main" val="1352064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4C295-0F99-DC4B-0766-9B55BC07EF6F}"/>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15C33156-6157-968D-244F-650A5184862A}"/>
              </a:ext>
            </a:extLst>
          </p:cNvPr>
          <p:cNvPicPr>
            <a:picLocks noChangeAspect="1"/>
          </p:cNvPicPr>
          <p:nvPr/>
        </p:nvPicPr>
        <p:blipFill>
          <a:blip r:embed="rId3"/>
          <a:stretch>
            <a:fillRect/>
          </a:stretch>
        </p:blipFill>
        <p:spPr>
          <a:xfrm>
            <a:off x="0" y="0"/>
            <a:ext cx="12192000" cy="6858000"/>
          </a:xfrm>
          <a:prstGeom prst="rect">
            <a:avLst/>
          </a:prstGeom>
        </p:spPr>
      </p:pic>
      <p:sp>
        <p:nvSpPr>
          <p:cNvPr id="4" name="CuadroTexto 3">
            <a:extLst>
              <a:ext uri="{FF2B5EF4-FFF2-40B4-BE49-F238E27FC236}">
                <a16:creationId xmlns:a16="http://schemas.microsoft.com/office/drawing/2014/main" id="{E3D674BA-DD54-9398-A842-26102599D235}"/>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CuadroTexto 8">
            <a:extLst>
              <a:ext uri="{FF2B5EF4-FFF2-40B4-BE49-F238E27FC236}">
                <a16:creationId xmlns:a16="http://schemas.microsoft.com/office/drawing/2014/main" id="{8579145C-49E3-0CEF-8542-96299EDA1AE4}"/>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16 al 31 de Diciembre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0" name="CuadroTexto 9">
            <a:extLst>
              <a:ext uri="{FF2B5EF4-FFF2-40B4-BE49-F238E27FC236}">
                <a16:creationId xmlns:a16="http://schemas.microsoft.com/office/drawing/2014/main" id="{9E7255E1-6B42-980D-5C05-1EBB56E41197}"/>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5 de Enero 2026</a:t>
            </a:r>
          </a:p>
          <a:p>
            <a:endParaRPr lang="es-ES" sz="2000" dirty="0">
              <a:latin typeface="Calibri" panose="020F0502020204030204" pitchFamily="34" charset="0"/>
              <a:cs typeface="Calibri" panose="020F0502020204030204" pitchFamily="34" charset="0"/>
            </a:endParaRPr>
          </a:p>
        </p:txBody>
      </p:sp>
      <p:graphicFrame>
        <p:nvGraphicFramePr>
          <p:cNvPr id="3" name="Tabla 2">
            <a:extLst>
              <a:ext uri="{FF2B5EF4-FFF2-40B4-BE49-F238E27FC236}">
                <a16:creationId xmlns:a16="http://schemas.microsoft.com/office/drawing/2014/main" id="{7C5CD8E5-B1C4-8079-AF1E-22FAEC96ECC5}"/>
              </a:ext>
            </a:extLst>
          </p:cNvPr>
          <p:cNvGraphicFramePr>
            <a:graphicFrameLocks noGrp="1"/>
          </p:cNvGraphicFramePr>
          <p:nvPr>
            <p:extLst>
              <p:ext uri="{D42A27DB-BD31-4B8C-83A1-F6EECF244321}">
                <p14:modId xmlns:p14="http://schemas.microsoft.com/office/powerpoint/2010/main" val="2084349425"/>
              </p:ext>
            </p:extLst>
          </p:nvPr>
        </p:nvGraphicFramePr>
        <p:xfrm>
          <a:off x="1097558" y="1316081"/>
          <a:ext cx="10223498" cy="3792855"/>
        </p:xfrm>
        <a:graphic>
          <a:graphicData uri="http://schemas.openxmlformats.org/drawingml/2006/table">
            <a:tbl>
              <a:tblPr/>
              <a:tblGrid>
                <a:gridCol w="1946182">
                  <a:extLst>
                    <a:ext uri="{9D8B030D-6E8A-4147-A177-3AD203B41FA5}">
                      <a16:colId xmlns:a16="http://schemas.microsoft.com/office/drawing/2014/main" val="634660858"/>
                    </a:ext>
                  </a:extLst>
                </a:gridCol>
                <a:gridCol w="1214853">
                  <a:extLst>
                    <a:ext uri="{9D8B030D-6E8A-4147-A177-3AD203B41FA5}">
                      <a16:colId xmlns:a16="http://schemas.microsoft.com/office/drawing/2014/main" val="4252043151"/>
                    </a:ext>
                  </a:extLst>
                </a:gridCol>
                <a:gridCol w="970069">
                  <a:extLst>
                    <a:ext uri="{9D8B030D-6E8A-4147-A177-3AD203B41FA5}">
                      <a16:colId xmlns:a16="http://schemas.microsoft.com/office/drawing/2014/main" val="2308441096"/>
                    </a:ext>
                  </a:extLst>
                </a:gridCol>
                <a:gridCol w="1027487">
                  <a:extLst>
                    <a:ext uri="{9D8B030D-6E8A-4147-A177-3AD203B41FA5}">
                      <a16:colId xmlns:a16="http://schemas.microsoft.com/office/drawing/2014/main" val="1445487006"/>
                    </a:ext>
                  </a:extLst>
                </a:gridCol>
                <a:gridCol w="1027487">
                  <a:extLst>
                    <a:ext uri="{9D8B030D-6E8A-4147-A177-3AD203B41FA5}">
                      <a16:colId xmlns:a16="http://schemas.microsoft.com/office/drawing/2014/main" val="2496784074"/>
                    </a:ext>
                  </a:extLst>
                </a:gridCol>
                <a:gridCol w="1024465">
                  <a:extLst>
                    <a:ext uri="{9D8B030D-6E8A-4147-A177-3AD203B41FA5}">
                      <a16:colId xmlns:a16="http://schemas.microsoft.com/office/drawing/2014/main" val="3406980368"/>
                    </a:ext>
                  </a:extLst>
                </a:gridCol>
                <a:gridCol w="961003">
                  <a:extLst>
                    <a:ext uri="{9D8B030D-6E8A-4147-A177-3AD203B41FA5}">
                      <a16:colId xmlns:a16="http://schemas.microsoft.com/office/drawing/2014/main" val="2918039303"/>
                    </a:ext>
                  </a:extLst>
                </a:gridCol>
                <a:gridCol w="1027487">
                  <a:extLst>
                    <a:ext uri="{9D8B030D-6E8A-4147-A177-3AD203B41FA5}">
                      <a16:colId xmlns:a16="http://schemas.microsoft.com/office/drawing/2014/main" val="2364788138"/>
                    </a:ext>
                  </a:extLst>
                </a:gridCol>
                <a:gridCol w="1024465">
                  <a:extLst>
                    <a:ext uri="{9D8B030D-6E8A-4147-A177-3AD203B41FA5}">
                      <a16:colId xmlns:a16="http://schemas.microsoft.com/office/drawing/2014/main" val="4114495953"/>
                    </a:ext>
                  </a:extLst>
                </a:gridCol>
              </a:tblGrid>
              <a:tr h="200025">
                <a:tc rowSpan="3">
                  <a:txBody>
                    <a:bodyPr/>
                    <a:lstStyle/>
                    <a:p>
                      <a:pPr algn="ctr" fontAlgn="ctr">
                        <a:buNone/>
                      </a:pPr>
                      <a:r>
                        <a:rPr lang="es-CR" sz="1200" b="0" i="0" u="none" strike="noStrike">
                          <a:effectLst/>
                          <a:latin typeface="Calibri" panose="020F0502020204030204" pitchFamily="34" charset="0"/>
                        </a:rPr>
                        <a:t>ZONAS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buNone/>
                      </a:pPr>
                      <a:r>
                        <a:rPr lang="es-CR" sz="1200" b="1" i="0" u="none" strike="noStrike">
                          <a:effectLst/>
                          <a:latin typeface="Calibri" panose="020F0502020204030204" pitchFamily="34" charset="0"/>
                        </a:rPr>
                        <a:t>Cosecha 2024-2025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1" i="0" u="none" strike="noStrike">
                          <a:effectLst/>
                          <a:latin typeface="Calibri" panose="020F0502020204030204" pitchFamily="34" charset="0"/>
                        </a:rPr>
                        <a:t>Cosecha 2025-2026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235947748"/>
                  </a:ext>
                </a:extLst>
              </a:tr>
              <a:tr h="200025">
                <a:tc v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16/12/24 al 31/12/24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16/12/25 al 31/12/25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21407796"/>
                  </a:ext>
                </a:extLst>
              </a:tr>
              <a:tr h="600075">
                <a:tc vMerge="1">
                  <a:txBody>
                    <a:bodyPr/>
                    <a:lstStyle/>
                    <a:p>
                      <a:endParaRPr lang="es-CR"/>
                    </a:p>
                  </a:txBody>
                  <a:tcPr/>
                </a:tc>
                <a:tc>
                  <a:txBody>
                    <a:bodyPr/>
                    <a:lstStyle/>
                    <a:p>
                      <a:pPr algn="ctr" fontAlgn="ctr">
                        <a:buNone/>
                      </a:pPr>
                      <a:r>
                        <a:rPr lang="es-CR" sz="1200" b="0" i="0" u="none" strike="noStrike">
                          <a:effectLst/>
                          <a:latin typeface="Calibri" panose="020F0502020204030204" pitchFamily="34" charset="0"/>
                        </a:rPr>
                        <a:t>Producción  Definitiva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Grado de avance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Producción Estimada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s-CR" sz="1200" b="0" i="0" u="none" strike="noStrike">
                          <a:solidFill>
                            <a:srgbClr val="000000"/>
                          </a:solidFill>
                          <a:effectLst/>
                          <a:latin typeface="Calibri" panose="020F0502020204030204" pitchFamily="34" charset="0"/>
                        </a:rPr>
                        <a:t>% alcanzado según Estimación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9320706"/>
                  </a:ext>
                </a:extLst>
              </a:tr>
              <a:tr h="200025">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737784076"/>
                  </a:ext>
                </a:extLst>
              </a:tr>
              <a:tr h="200025">
                <a:tc>
                  <a:txBody>
                    <a:bodyPr/>
                    <a:lstStyle/>
                    <a:p>
                      <a:pPr algn="ctr" fontAlgn="b">
                        <a:buNone/>
                      </a:pPr>
                      <a:r>
                        <a:rPr lang="es-CR" sz="1200" b="0" i="0" u="none" strike="noStrike">
                          <a:effectLst/>
                          <a:latin typeface="Calibri" panose="020F0502020204030204" pitchFamily="34" charset="0"/>
                        </a:rPr>
                        <a:t>COTO BRUS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162,075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118,566</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73.15</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6,364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187,708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130,500</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69.52</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4,030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97128919"/>
                  </a:ext>
                </a:extLst>
              </a:tr>
              <a:tr h="200025">
                <a:tc>
                  <a:txBody>
                    <a:bodyPr/>
                    <a:lstStyle/>
                    <a:p>
                      <a:pPr algn="ctr" fontAlgn="b">
                        <a:buNone/>
                      </a:pPr>
                      <a:r>
                        <a:rPr lang="es-CR" sz="1200" b="0" i="0" u="none" strike="noStrike">
                          <a:effectLst/>
                          <a:latin typeface="Calibri" panose="020F0502020204030204" pitchFamily="34" charset="0"/>
                        </a:rPr>
                        <a:t>LOS SANTOS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806,474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123,645</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15.33</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10,660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632,883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184,707</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29.19</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49,259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02312089"/>
                  </a:ext>
                </a:extLst>
              </a:tr>
              <a:tr h="200025">
                <a:tc>
                  <a:txBody>
                    <a:bodyPr/>
                    <a:lstStyle/>
                    <a:p>
                      <a:pPr algn="ctr" fontAlgn="b">
                        <a:buNone/>
                      </a:pPr>
                      <a:r>
                        <a:rPr lang="es-CR" sz="1200" b="0" i="0" u="none" strike="noStrike">
                          <a:effectLst/>
                          <a:latin typeface="Calibri" panose="020F0502020204030204" pitchFamily="34" charset="0"/>
                        </a:rPr>
                        <a:t>PEREZ ZELEDON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224,059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126,514</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56.46</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1,010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236,071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143,602</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60.83</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1,829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772326108"/>
                  </a:ext>
                </a:extLst>
              </a:tr>
              <a:tr h="200025">
                <a:tc>
                  <a:txBody>
                    <a:bodyPr/>
                    <a:lstStyle/>
                    <a:p>
                      <a:pPr algn="ctr" fontAlgn="b">
                        <a:buNone/>
                      </a:pPr>
                      <a:r>
                        <a:rPr lang="es-CR" sz="1200" b="0" i="0" u="none" strike="noStrike">
                          <a:effectLst/>
                          <a:latin typeface="Calibri" panose="020F0502020204030204" pitchFamily="34" charset="0"/>
                        </a:rPr>
                        <a:t>TURRIALBA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99,238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58,903</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59.35</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9,221</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73,523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42,772</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58.17</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3,078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766597613"/>
                  </a:ext>
                </a:extLst>
              </a:tr>
              <a:tr h="200025">
                <a:tc>
                  <a:txBody>
                    <a:bodyPr/>
                    <a:lstStyle/>
                    <a:p>
                      <a:pPr algn="ctr" fontAlgn="b">
                        <a:buNone/>
                      </a:pPr>
                      <a:r>
                        <a:rPr lang="es-CR" sz="1200" b="0" i="0" u="none" strike="noStrike">
                          <a:effectLst/>
                          <a:latin typeface="Calibri" panose="020F0502020204030204" pitchFamily="34" charset="0"/>
                        </a:rPr>
                        <a:t>VALLE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240,908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99,733</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41.40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19,320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258,793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105,211</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40.65</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16,819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72513095"/>
                  </a:ext>
                </a:extLst>
              </a:tr>
              <a:tr h="200025">
                <a:tc>
                  <a:txBody>
                    <a:bodyPr/>
                    <a:lstStyle/>
                    <a:p>
                      <a:pPr algn="ctr" fontAlgn="b">
                        <a:buNone/>
                      </a:pPr>
                      <a:r>
                        <a:rPr lang="es-CR" sz="1200" b="0" i="0" u="none" strike="noStrike">
                          <a:effectLst/>
                          <a:latin typeface="Calibri" panose="020F0502020204030204" pitchFamily="34" charset="0"/>
                        </a:rPr>
                        <a:t>VALLE OCCIDENTAL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267,012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70,498</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26.40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6,885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356,217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117,562</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33.00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32,351</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691179600"/>
                  </a:ext>
                </a:extLst>
              </a:tr>
              <a:tr h="200025">
                <a:tc>
                  <a:txBody>
                    <a:bodyPr/>
                    <a:lstStyle/>
                    <a:p>
                      <a:pPr algn="ctr" fontAlgn="b">
                        <a:buNone/>
                      </a:pPr>
                      <a:r>
                        <a:rPr lang="es-CR" sz="1200" b="0" i="0" u="none" strike="noStrike">
                          <a:effectLst/>
                          <a:latin typeface="Calibri" panose="020F0502020204030204" pitchFamily="34" charset="0"/>
                        </a:rPr>
                        <a:t>ZONA NORTE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12,862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6,389</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49.68</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3,606</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18,757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6,326</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33.73</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864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49552339"/>
                  </a:ext>
                </a:extLst>
              </a:tr>
              <a:tr h="200025">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93716320"/>
                  </a:ext>
                </a:extLst>
              </a:tr>
              <a:tr h="200025">
                <a:tc>
                  <a:txBody>
                    <a:bodyPr/>
                    <a:lstStyle/>
                    <a:p>
                      <a:pPr algn="ctr" fontAlgn="b">
                        <a:buNone/>
                      </a:pPr>
                      <a:r>
                        <a:rPr lang="es-CR" sz="1200" b="0" i="0" u="none" strike="noStrike">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1,812,628</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604,248</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33.34</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57,065</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1,763,951</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730,679</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41.42</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108,230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8064264"/>
                  </a:ext>
                </a:extLst>
              </a:tr>
              <a:tr h="200025">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60897011"/>
                  </a:ext>
                </a:extLst>
              </a:tr>
              <a:tr h="190500">
                <a:tc gridSpan="9">
                  <a:txBody>
                    <a:bodyPr/>
                    <a:lstStyle/>
                    <a:p>
                      <a:pPr algn="l" fontAlgn="t">
                        <a:buNone/>
                      </a:pPr>
                      <a:r>
                        <a:rPr lang="es-ES" sz="1200" b="0" i="0" u="none" strike="noStrike">
                          <a:effectLst/>
                          <a:latin typeface="Calibri" panose="020F0502020204030204" pitchFamily="34" charset="0"/>
                        </a:rPr>
                        <a:t>Comparativo entre las cosechas 2024-2025 y la 2025-2026, se presenta la información por cada una de las zonas.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684670806"/>
                  </a:ext>
                </a:extLst>
              </a:tr>
              <a:tr h="200025">
                <a:tc gridSpan="9">
                  <a:txBody>
                    <a:bodyPr/>
                    <a:lstStyle/>
                    <a:p>
                      <a:pPr algn="l" fontAlgn="t">
                        <a:buNone/>
                      </a:pPr>
                      <a:r>
                        <a:rPr lang="es-ES" sz="1200" b="0" i="0" u="none" strike="noStrike">
                          <a:effectLst/>
                          <a:latin typeface="Calibri" panose="020F0502020204030204" pitchFamily="34" charset="0"/>
                        </a:rPr>
                        <a:t>La producción estimada de la cosecha 2025-2026 es la establecida por el CICAFE en su segunda estimación con nómina completa.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083949584"/>
                  </a:ext>
                </a:extLst>
              </a:tr>
              <a:tr h="200025">
                <a:tc gridSpan="9">
                  <a:txBody>
                    <a:bodyPr/>
                    <a:lstStyle/>
                    <a:p>
                      <a:pPr algn="l" fontAlgn="t">
                        <a:buNone/>
                      </a:pPr>
                      <a:r>
                        <a:rPr lang="es-ES" sz="1200" b="0" i="0" u="none" strike="noStrike" dirty="0">
                          <a:effectLst/>
                          <a:latin typeface="Calibri" panose="020F0502020204030204" pitchFamily="34" charset="0"/>
                        </a:rPr>
                        <a:t>La cosecha 2024-2025 corresponde a la producción definitiva.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617625628"/>
                  </a:ext>
                </a:extLst>
              </a:tr>
            </a:tbl>
          </a:graphicData>
        </a:graphic>
      </p:graphicFrame>
    </p:spTree>
    <p:extLst>
      <p:ext uri="{BB962C8B-B14F-4D97-AF65-F5344CB8AC3E}">
        <p14:creationId xmlns:p14="http://schemas.microsoft.com/office/powerpoint/2010/main" val="2013504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FB729-570D-6227-61CD-4F61F8C55886}"/>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39A630A6-330E-1108-85D6-8C692126D60E}"/>
              </a:ext>
            </a:extLst>
          </p:cNvPr>
          <p:cNvPicPr>
            <a:picLocks noChangeAspect="1"/>
          </p:cNvPicPr>
          <p:nvPr/>
        </p:nvPicPr>
        <p:blipFill>
          <a:blip r:embed="rId3"/>
          <a:stretch>
            <a:fillRect/>
          </a:stretch>
        </p:blipFill>
        <p:spPr>
          <a:xfrm>
            <a:off x="0" y="-3737"/>
            <a:ext cx="12192000" cy="6858000"/>
          </a:xfrm>
          <a:prstGeom prst="rect">
            <a:avLst/>
          </a:prstGeom>
        </p:spPr>
      </p:pic>
      <p:sp>
        <p:nvSpPr>
          <p:cNvPr id="2" name="Título 1">
            <a:extLst>
              <a:ext uri="{FF2B5EF4-FFF2-40B4-BE49-F238E27FC236}">
                <a16:creationId xmlns:a16="http://schemas.microsoft.com/office/drawing/2014/main" id="{A82AB05F-6454-A447-7BCA-7F1E5EC737CE}"/>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2025/2026   (EN Ud.46 KILOGRAMOS)   </a:t>
            </a:r>
          </a:p>
        </p:txBody>
      </p:sp>
      <p:sp>
        <p:nvSpPr>
          <p:cNvPr id="3" name="Título 1">
            <a:extLst>
              <a:ext uri="{FF2B5EF4-FFF2-40B4-BE49-F238E27FC236}">
                <a16:creationId xmlns:a16="http://schemas.microsoft.com/office/drawing/2014/main" id="{844E946B-731D-2944-BB91-C2E6ABE84B93}"/>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5 de Enero 2026</a:t>
            </a:r>
          </a:p>
        </p:txBody>
      </p:sp>
      <p:sp>
        <p:nvSpPr>
          <p:cNvPr id="8" name="CuadroTexto 7">
            <a:extLst>
              <a:ext uri="{FF2B5EF4-FFF2-40B4-BE49-F238E27FC236}">
                <a16:creationId xmlns:a16="http://schemas.microsoft.com/office/drawing/2014/main" id="{2A96E8E0-0B9E-CA8C-1FDD-5F5667331354}"/>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graphicFrame>
        <p:nvGraphicFramePr>
          <p:cNvPr id="5" name="Tabla 4">
            <a:extLst>
              <a:ext uri="{FF2B5EF4-FFF2-40B4-BE49-F238E27FC236}">
                <a16:creationId xmlns:a16="http://schemas.microsoft.com/office/drawing/2014/main" id="{D6F11AA9-B51A-8A08-948B-CA8B1DE6CAF3}"/>
              </a:ext>
            </a:extLst>
          </p:cNvPr>
          <p:cNvGraphicFramePr>
            <a:graphicFrameLocks noGrp="1"/>
          </p:cNvGraphicFramePr>
          <p:nvPr>
            <p:extLst>
              <p:ext uri="{D42A27DB-BD31-4B8C-83A1-F6EECF244321}">
                <p14:modId xmlns:p14="http://schemas.microsoft.com/office/powerpoint/2010/main" val="1632563845"/>
              </p:ext>
            </p:extLst>
          </p:nvPr>
        </p:nvGraphicFramePr>
        <p:xfrm>
          <a:off x="1120386" y="1217852"/>
          <a:ext cx="9823469" cy="3983880"/>
        </p:xfrm>
        <a:graphic>
          <a:graphicData uri="http://schemas.openxmlformats.org/drawingml/2006/table">
            <a:tbl>
              <a:tblPr/>
              <a:tblGrid>
                <a:gridCol w="3001940">
                  <a:extLst>
                    <a:ext uri="{9D8B030D-6E8A-4147-A177-3AD203B41FA5}">
                      <a16:colId xmlns:a16="http://schemas.microsoft.com/office/drawing/2014/main" val="1612070109"/>
                    </a:ext>
                  </a:extLst>
                </a:gridCol>
                <a:gridCol w="1576895">
                  <a:extLst>
                    <a:ext uri="{9D8B030D-6E8A-4147-A177-3AD203B41FA5}">
                      <a16:colId xmlns:a16="http://schemas.microsoft.com/office/drawing/2014/main" val="168301199"/>
                    </a:ext>
                  </a:extLst>
                </a:gridCol>
                <a:gridCol w="1243995">
                  <a:extLst>
                    <a:ext uri="{9D8B030D-6E8A-4147-A177-3AD203B41FA5}">
                      <a16:colId xmlns:a16="http://schemas.microsoft.com/office/drawing/2014/main" val="2013872093"/>
                    </a:ext>
                  </a:extLst>
                </a:gridCol>
                <a:gridCol w="1427966">
                  <a:extLst>
                    <a:ext uri="{9D8B030D-6E8A-4147-A177-3AD203B41FA5}">
                      <a16:colId xmlns:a16="http://schemas.microsoft.com/office/drawing/2014/main" val="3199494459"/>
                    </a:ext>
                  </a:extLst>
                </a:gridCol>
                <a:gridCol w="1357881">
                  <a:extLst>
                    <a:ext uri="{9D8B030D-6E8A-4147-A177-3AD203B41FA5}">
                      <a16:colId xmlns:a16="http://schemas.microsoft.com/office/drawing/2014/main" val="1520731589"/>
                    </a:ext>
                  </a:extLst>
                </a:gridCol>
                <a:gridCol w="1214792">
                  <a:extLst>
                    <a:ext uri="{9D8B030D-6E8A-4147-A177-3AD203B41FA5}">
                      <a16:colId xmlns:a16="http://schemas.microsoft.com/office/drawing/2014/main" val="566059869"/>
                    </a:ext>
                  </a:extLst>
                </a:gridCol>
              </a:tblGrid>
              <a:tr h="680663">
                <a:tc>
                  <a:txBody>
                    <a:bodyPr/>
                    <a:lstStyle/>
                    <a:p>
                      <a:pPr algn="ctr" fontAlgn="ctr">
                        <a:buNone/>
                      </a:pP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35037885"/>
                  </a:ext>
                </a:extLst>
              </a:tr>
              <a:tr h="233402">
                <a:tc>
                  <a:txBody>
                    <a:bodyPr/>
                    <a:lstStyle/>
                    <a:p>
                      <a:pPr algn="l" fontAlgn="b">
                        <a:buNone/>
                      </a:pPr>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500917098"/>
                  </a:ext>
                </a:extLst>
              </a:tr>
              <a:tr h="233402">
                <a:tc>
                  <a:txBody>
                    <a:bodyPr/>
                    <a:lstStyle/>
                    <a:p>
                      <a:pPr algn="l" fontAlgn="b">
                        <a:buNone/>
                      </a:pPr>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769,096</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$339.77 </a:t>
                      </a:r>
                    </a:p>
                  </a:txBody>
                  <a:tcPr marL="0" marR="0" marT="0" marB="0" anchor="ctr">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49.08</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501133640"/>
                  </a:ext>
                </a:extLst>
              </a:tr>
              <a:tr h="233402">
                <a:tc>
                  <a:txBody>
                    <a:bodyPr/>
                    <a:lstStyle/>
                    <a:p>
                      <a:pPr algn="l" fontAlgn="b">
                        <a:buNone/>
                      </a:pPr>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73,210</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4.67</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6967371"/>
                  </a:ext>
                </a:extLst>
              </a:tr>
              <a:tr h="233402">
                <a:tc>
                  <a:txBody>
                    <a:bodyPr/>
                    <a:lstStyle/>
                    <a:p>
                      <a:pPr algn="l" fontAlgn="b">
                        <a:buNone/>
                      </a:pPr>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41,543</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₡3,207.42 </a:t>
                      </a:r>
                    </a:p>
                  </a:txBody>
                  <a:tcPr marL="0" marR="0" marT="0" marB="0" anchor="ctr">
                    <a:lnL>
                      <a:noFill/>
                    </a:lnL>
                    <a:lnR>
                      <a:noFill/>
                    </a:lnR>
                    <a:lnT>
                      <a:noFill/>
                    </a:lnT>
                    <a:lnB>
                      <a:noFill/>
                    </a:lnB>
                    <a:noFill/>
                  </a:tcPr>
                </a:tc>
                <a:tc>
                  <a:txBody>
                    <a:bodyPr/>
                    <a:lstStyle/>
                    <a:p>
                      <a:pPr algn="ctr" fontAlgn="ctr">
                        <a:buNone/>
                      </a:pPr>
                      <a:r>
                        <a:rPr lang="es-CR" sz="1500" b="1" i="0" u="none" strike="noStrike">
                          <a:solidFill>
                            <a:srgbClr val="0000FF"/>
                          </a:solidFill>
                          <a:effectLst/>
                          <a:latin typeface="Calibri Light" panose="020F0302020204030204" pitchFamily="34" charset="0"/>
                        </a:rPr>
                        <a:t>$292.97 </a:t>
                      </a:r>
                    </a:p>
                  </a:txBody>
                  <a:tcPr marL="0" marR="0" marT="0" marB="0" anchor="ctr">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2.65</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66419661"/>
                  </a:ext>
                </a:extLst>
              </a:tr>
              <a:tr h="233402">
                <a:tc>
                  <a:txBody>
                    <a:bodyPr/>
                    <a:lstStyle/>
                    <a:p>
                      <a:pPr algn="l" fontAlgn="b">
                        <a:buNone/>
                      </a:pPr>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a:t>
                      </a: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0.00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2077368"/>
                  </a:ext>
                </a:extLst>
              </a:tr>
              <a:tr h="233402">
                <a:tc>
                  <a:txBody>
                    <a:bodyPr/>
                    <a:lstStyle/>
                    <a:p>
                      <a:pPr algn="l" fontAlgn="b">
                        <a:buNone/>
                      </a:pPr>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883,849</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56.40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556310846"/>
                  </a:ext>
                </a:extLst>
              </a:tr>
              <a:tr h="233402">
                <a:tc>
                  <a:txBody>
                    <a:bodyPr/>
                    <a:lstStyle/>
                    <a:p>
                      <a:pPr algn="l" fontAlgn="b">
                        <a:buNone/>
                      </a:pPr>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683,161</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43.60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4979073"/>
                  </a:ext>
                </a:extLst>
              </a:tr>
              <a:tr h="251197">
                <a:tc>
                  <a:txBody>
                    <a:bodyPr/>
                    <a:lstStyle/>
                    <a:p>
                      <a:pPr algn="l" fontAlgn="b">
                        <a:buNone/>
                      </a:pPr>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52,031</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6</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38623706"/>
                  </a:ext>
                </a:extLst>
              </a:tr>
              <a:tr h="251197">
                <a:tc>
                  <a:txBody>
                    <a:bodyPr/>
                    <a:lstStyle/>
                    <a:p>
                      <a:pPr algn="l" fontAlgn="b">
                        <a:buNone/>
                      </a:pPr>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790,275</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94</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0670629"/>
                  </a:ext>
                </a:extLst>
              </a:tr>
              <a:tr h="233402">
                <a:tc>
                  <a:txBody>
                    <a:bodyPr/>
                    <a:lstStyle/>
                    <a:p>
                      <a:pPr algn="l" fontAlgn="b">
                        <a:buNone/>
                      </a:pPr>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1,567,010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18724042"/>
                  </a:ext>
                </a:extLst>
              </a:tr>
              <a:tr h="233402">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71388279"/>
                  </a:ext>
                </a:extLst>
              </a:tr>
              <a:tr h="700205">
                <a:tc gridSpan="6">
                  <a:txBody>
                    <a:bodyPr/>
                    <a:lstStyle/>
                    <a:p>
                      <a:pPr algn="l" fontAlgn="t">
                        <a:buNone/>
                      </a:pPr>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2024-2025.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948787694"/>
                  </a:ext>
                </a:extLst>
              </a:tr>
            </a:tbl>
          </a:graphicData>
        </a:graphic>
      </p:graphicFrame>
    </p:spTree>
    <p:extLst>
      <p:ext uri="{BB962C8B-B14F-4D97-AF65-F5344CB8AC3E}">
        <p14:creationId xmlns:p14="http://schemas.microsoft.com/office/powerpoint/2010/main" val="3792064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75DBFF-3E20-226A-6652-F17B5724DD86}"/>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418BC9B3-FF8C-BEE7-BEB5-2F4950BB8759}"/>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2C567978-1EBC-016D-3091-0F35DC2C90CA}"/>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3" name="CuadroTexto 2">
            <a:extLst>
              <a:ext uri="{FF2B5EF4-FFF2-40B4-BE49-F238E27FC236}">
                <a16:creationId xmlns:a16="http://schemas.microsoft.com/office/drawing/2014/main" id="{CC111146-CE6D-9B3D-BD7D-4041C175D154}"/>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2025/2026   (EN Ud.46 KILOGRAMOS) </a:t>
            </a:r>
          </a:p>
        </p:txBody>
      </p:sp>
      <p:sp>
        <p:nvSpPr>
          <p:cNvPr id="4" name="CuadroTexto 3">
            <a:extLst>
              <a:ext uri="{FF2B5EF4-FFF2-40B4-BE49-F238E27FC236}">
                <a16:creationId xmlns:a16="http://schemas.microsoft.com/office/drawing/2014/main" id="{40247301-45D5-C4F6-D04D-710A275720CE}"/>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5 de Enero 2026</a:t>
            </a:r>
          </a:p>
          <a:p>
            <a:endParaRPr lang="es-ES" sz="2000" dirty="0">
              <a:latin typeface="Calibri" panose="020F0502020204030204" pitchFamily="34" charset="0"/>
              <a:cs typeface="Calibri" panose="020F0502020204030204" pitchFamily="34" charset="0"/>
            </a:endParaRPr>
          </a:p>
        </p:txBody>
      </p:sp>
      <p:graphicFrame>
        <p:nvGraphicFramePr>
          <p:cNvPr id="6" name="Tabla 5">
            <a:extLst>
              <a:ext uri="{FF2B5EF4-FFF2-40B4-BE49-F238E27FC236}">
                <a16:creationId xmlns:a16="http://schemas.microsoft.com/office/drawing/2014/main" id="{EC36458A-7FF8-0662-4F6C-E45334541A15}"/>
              </a:ext>
            </a:extLst>
          </p:cNvPr>
          <p:cNvGraphicFramePr>
            <a:graphicFrameLocks noGrp="1"/>
          </p:cNvGraphicFramePr>
          <p:nvPr>
            <p:extLst>
              <p:ext uri="{D42A27DB-BD31-4B8C-83A1-F6EECF244321}">
                <p14:modId xmlns:p14="http://schemas.microsoft.com/office/powerpoint/2010/main" val="3995933285"/>
              </p:ext>
            </p:extLst>
          </p:nvPr>
        </p:nvGraphicFramePr>
        <p:xfrm>
          <a:off x="1097558" y="1235792"/>
          <a:ext cx="10018118" cy="4029081"/>
        </p:xfrm>
        <a:graphic>
          <a:graphicData uri="http://schemas.openxmlformats.org/drawingml/2006/table">
            <a:tbl>
              <a:tblPr/>
              <a:tblGrid>
                <a:gridCol w="1256797">
                  <a:extLst>
                    <a:ext uri="{9D8B030D-6E8A-4147-A177-3AD203B41FA5}">
                      <a16:colId xmlns:a16="http://schemas.microsoft.com/office/drawing/2014/main" val="2736973770"/>
                    </a:ext>
                  </a:extLst>
                </a:gridCol>
                <a:gridCol w="1208458">
                  <a:extLst>
                    <a:ext uri="{9D8B030D-6E8A-4147-A177-3AD203B41FA5}">
                      <a16:colId xmlns:a16="http://schemas.microsoft.com/office/drawing/2014/main" val="4030996573"/>
                    </a:ext>
                  </a:extLst>
                </a:gridCol>
                <a:gridCol w="1268881">
                  <a:extLst>
                    <a:ext uri="{9D8B030D-6E8A-4147-A177-3AD203B41FA5}">
                      <a16:colId xmlns:a16="http://schemas.microsoft.com/office/drawing/2014/main" val="789479704"/>
                    </a:ext>
                  </a:extLst>
                </a:gridCol>
                <a:gridCol w="1268881">
                  <a:extLst>
                    <a:ext uri="{9D8B030D-6E8A-4147-A177-3AD203B41FA5}">
                      <a16:colId xmlns:a16="http://schemas.microsoft.com/office/drawing/2014/main" val="3256856971"/>
                    </a:ext>
                  </a:extLst>
                </a:gridCol>
                <a:gridCol w="1268881">
                  <a:extLst>
                    <a:ext uri="{9D8B030D-6E8A-4147-A177-3AD203B41FA5}">
                      <a16:colId xmlns:a16="http://schemas.microsoft.com/office/drawing/2014/main" val="1098226860"/>
                    </a:ext>
                  </a:extLst>
                </a:gridCol>
                <a:gridCol w="1268881">
                  <a:extLst>
                    <a:ext uri="{9D8B030D-6E8A-4147-A177-3AD203B41FA5}">
                      <a16:colId xmlns:a16="http://schemas.microsoft.com/office/drawing/2014/main" val="1826058809"/>
                    </a:ext>
                  </a:extLst>
                </a:gridCol>
                <a:gridCol w="1268881">
                  <a:extLst>
                    <a:ext uri="{9D8B030D-6E8A-4147-A177-3AD203B41FA5}">
                      <a16:colId xmlns:a16="http://schemas.microsoft.com/office/drawing/2014/main" val="3980885132"/>
                    </a:ext>
                  </a:extLst>
                </a:gridCol>
                <a:gridCol w="1208458">
                  <a:extLst>
                    <a:ext uri="{9D8B030D-6E8A-4147-A177-3AD203B41FA5}">
                      <a16:colId xmlns:a16="http://schemas.microsoft.com/office/drawing/2014/main" val="1531521744"/>
                    </a:ext>
                  </a:extLst>
                </a:gridCol>
              </a:tblGrid>
              <a:tr h="385975">
                <a:tc rowSpan="2">
                  <a:txBody>
                    <a:bodyPr/>
                    <a:lstStyle/>
                    <a:p>
                      <a:pPr algn="ctr" fontAlgn="ctr">
                        <a:buNone/>
                      </a:pPr>
                      <a:r>
                        <a:rPr lang="es-CR" sz="1400" b="1" i="0" u="none" strike="noStrike">
                          <a:effectLst/>
                          <a:latin typeface="Arial" panose="020B0604020202020204" pitchFamily="34" charset="0"/>
                        </a:rPr>
                        <a:t>ZONA</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buNone/>
                      </a:pPr>
                      <a:r>
                        <a:rPr lang="es-CR" sz="1400" b="1" i="0" u="none" strike="noStrike">
                          <a:effectLst/>
                          <a:latin typeface="Arial" panose="020B0604020202020204" pitchFamily="34" charset="0"/>
                        </a:rPr>
                        <a:t>VENTAS DE EXPORTACIÓN</a:t>
                      </a:r>
                      <a:r>
                        <a:rPr lang="es-CR" sz="1400" b="1" i="0" u="none" strike="noStrike" baseline="30000">
                          <a:effectLst/>
                          <a:latin typeface="Arial" panose="020B0604020202020204" pitchFamily="34" charset="0"/>
                        </a:rPr>
                        <a:t> </a:t>
                      </a:r>
                      <a:endParaRPr lang="es-CR" sz="1400" b="1" i="0" u="none" strike="noStrike">
                        <a:effectLst/>
                        <a:latin typeface="Arial" panose="020B0604020202020204" pitchFamily="34" charset="0"/>
                      </a:endParaRP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buNone/>
                      </a:pPr>
                      <a:r>
                        <a:rPr lang="es-CR" sz="1400" b="1" i="0" u="none" strike="noStrike">
                          <a:effectLst/>
                          <a:latin typeface="Arial" panose="020B0604020202020204" pitchFamily="34" charset="0"/>
                        </a:rPr>
                        <a:t>VENTAS CONSUMO NACIONAL</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buNone/>
                      </a:pPr>
                      <a:r>
                        <a:rPr lang="es-CR" sz="1200" b="1" i="0" u="none" strike="noStrike">
                          <a:effectLst/>
                          <a:latin typeface="Arial" panose="020B0604020202020204" pitchFamily="34" charset="0"/>
                        </a:rPr>
                        <a:t>TOTAL DE VENTAS</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6846309"/>
                  </a:ext>
                </a:extLst>
              </a:tr>
              <a:tr h="494319">
                <a:tc vMerge="1">
                  <a:txBody>
                    <a:bodyPr/>
                    <a:lstStyle/>
                    <a:p>
                      <a:endParaRPr lang="es-CR"/>
                    </a:p>
                  </a:txBody>
                  <a:tcPr/>
                </a:tc>
                <a:tc>
                  <a:txBody>
                    <a:bodyPr/>
                    <a:lstStyle/>
                    <a:p>
                      <a:pPr algn="ctr" fontAlgn="ctr">
                        <a:buNone/>
                      </a:pPr>
                      <a:r>
                        <a:rPr lang="es-ES" sz="1200" b="1" i="0" u="none" strike="noStrike">
                          <a:effectLst/>
                          <a:latin typeface="Arial" panose="020B0604020202020204" pitchFamily="34" charset="0"/>
                        </a:rPr>
                        <a:t>Ventas en u.46 kgs en consignación</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Ventas en U. de 46 Kgs. con Precio</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  Promedio $ por U. de 46 kgs.</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Ventas en u.46 kgs en consignación</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Ventas en U. de 46 Kgs. </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PRECIO KG.POR ZONA</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 EN UNIDADES DE 46 KILOGRAMOS</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34594561"/>
                  </a:ext>
                </a:extLst>
              </a:tr>
              <a:tr h="189545">
                <a:tc>
                  <a:txBody>
                    <a:bodyPr/>
                    <a:lstStyle/>
                    <a:p>
                      <a:pPr algn="l" fontAlgn="b">
                        <a:buNone/>
                      </a:pPr>
                      <a:r>
                        <a:rPr lang="es-CR" sz="1400" b="1" i="0" u="none" strike="noStrike">
                          <a:effectLst/>
                          <a:latin typeface="Arial" panose="020B0604020202020204" pitchFamily="34" charset="0"/>
                        </a:rPr>
                        <a:t>Coto Brus</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1,885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99,479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332.58</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5,027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3,259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106,392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044215406"/>
                  </a:ext>
                </a:extLst>
              </a:tr>
              <a:tr h="189545">
                <a:tc>
                  <a:txBody>
                    <a:bodyPr/>
                    <a:lstStyle/>
                    <a:p>
                      <a:pPr algn="l" fontAlgn="b">
                        <a:buNone/>
                      </a:pPr>
                      <a:r>
                        <a:rPr lang="es-CR" sz="1400" b="1" i="0" u="none" strike="noStrike">
                          <a:effectLst/>
                          <a:latin typeface="Arial" panose="020B0604020202020204" pitchFamily="34" charset="0"/>
                        </a:rPr>
                        <a:t>Los Santos</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37,281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290,650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345.41</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15,831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3,197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343,762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512088371"/>
                  </a:ext>
                </a:extLst>
              </a:tr>
              <a:tr h="189545">
                <a:tc>
                  <a:txBody>
                    <a:bodyPr/>
                    <a:lstStyle/>
                    <a:p>
                      <a:pPr algn="l" fontAlgn="b">
                        <a:buNone/>
                      </a:pPr>
                      <a:r>
                        <a:rPr lang="es-CR" sz="1400" b="1" i="0" u="none" strike="noStrike">
                          <a:effectLst/>
                          <a:latin typeface="Arial" panose="020B0604020202020204" pitchFamily="34" charset="0"/>
                        </a:rPr>
                        <a:t>Pérez Zeledón</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88,887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349.62</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10,613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3,212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99,500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520395239"/>
                  </a:ext>
                </a:extLst>
              </a:tr>
              <a:tr h="189545">
                <a:tc>
                  <a:txBody>
                    <a:bodyPr/>
                    <a:lstStyle/>
                    <a:p>
                      <a:pPr algn="l" fontAlgn="b">
                        <a:buNone/>
                      </a:pPr>
                      <a:r>
                        <a:rPr lang="es-CR" sz="1400" b="1" i="0" u="none" strike="noStrike">
                          <a:effectLst/>
                          <a:latin typeface="Arial" panose="020B0604020202020204" pitchFamily="34" charset="0"/>
                        </a:rPr>
                        <a:t>Turrialba</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1,500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34,751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309.20</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639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3,418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36,889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98888121"/>
                  </a:ext>
                </a:extLst>
              </a:tr>
              <a:tr h="189545">
                <a:tc>
                  <a:txBody>
                    <a:bodyPr/>
                    <a:lstStyle/>
                    <a:p>
                      <a:pPr algn="l" fontAlgn="b">
                        <a:buNone/>
                      </a:pPr>
                      <a:r>
                        <a:rPr lang="es-CR" sz="1400" b="1" i="0" u="none" strike="noStrike">
                          <a:effectLst/>
                          <a:latin typeface="Arial" panose="020B0604020202020204" pitchFamily="34" charset="0"/>
                        </a:rPr>
                        <a:t>Valle Central</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9,305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104,737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350.61</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5,314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3,060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119,356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587808815"/>
                  </a:ext>
                </a:extLst>
              </a:tr>
              <a:tr h="371220">
                <a:tc>
                  <a:txBody>
                    <a:bodyPr/>
                    <a:lstStyle/>
                    <a:p>
                      <a:pPr algn="l" fontAlgn="b">
                        <a:buNone/>
                      </a:pPr>
                      <a:r>
                        <a:rPr lang="es-CR" sz="1400" b="1" i="0" u="none" strike="noStrike">
                          <a:effectLst/>
                          <a:latin typeface="Arial" panose="020B0604020202020204" pitchFamily="34" charset="0"/>
                        </a:rPr>
                        <a:t>Valle  Occidental</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23,239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144,711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324.37</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2,919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3,321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170,869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60998182"/>
                  </a:ext>
                </a:extLst>
              </a:tr>
              <a:tr h="189545">
                <a:tc>
                  <a:txBody>
                    <a:bodyPr/>
                    <a:lstStyle/>
                    <a:p>
                      <a:pPr algn="l" fontAlgn="b">
                        <a:buNone/>
                      </a:pPr>
                      <a:r>
                        <a:rPr lang="es-CR" sz="1400" b="1" i="0" u="none" strike="noStrike">
                          <a:effectLst/>
                          <a:latin typeface="Arial" panose="020B0604020202020204" pitchFamily="34" charset="0"/>
                        </a:rPr>
                        <a:t>Zona Norte</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5,881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400.34</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1,200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3,359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7,081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0493627"/>
                  </a:ext>
                </a:extLst>
              </a:tr>
              <a:tr h="189545">
                <a:tc>
                  <a:txBody>
                    <a:bodyPr/>
                    <a:lstStyle/>
                    <a:p>
                      <a:pPr algn="ctr" fontAlgn="b">
                        <a:buNone/>
                      </a:pPr>
                      <a:r>
                        <a:rPr lang="es-CR" sz="1400" b="0" i="0" u="none" strike="noStrike">
                          <a:effectLst/>
                          <a:latin typeface="Arial" panose="020B0604020202020204" pitchFamily="34" charset="0"/>
                        </a:rPr>
                        <a:t>Total Nacional</a:t>
                      </a:r>
                    </a:p>
                  </a:txBody>
                  <a:tcPr marL="9242" marR="9242" marT="9242"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73,210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769,096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339.77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41,543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3,207.42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883,849 </a:t>
                      </a:r>
                    </a:p>
                  </a:txBody>
                  <a:tcPr marL="9242" marR="9242" marT="924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79974491"/>
                  </a:ext>
                </a:extLst>
              </a:tr>
              <a:tr h="189545">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24100046"/>
                  </a:ext>
                </a:extLst>
              </a:tr>
              <a:tr h="162515">
                <a:tc gridSpan="8">
                  <a:txBody>
                    <a:bodyPr/>
                    <a:lstStyle/>
                    <a:p>
                      <a:pPr algn="l" fontAlgn="ctr">
                        <a:buNone/>
                      </a:pPr>
                      <a:r>
                        <a:rPr lang="es-ES" sz="10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414655578"/>
                  </a:ext>
                </a:extLst>
              </a:tr>
              <a:tr h="169287">
                <a:tc>
                  <a:txBody>
                    <a:bodyPr/>
                    <a:lstStyle/>
                    <a:p>
                      <a:pPr algn="l" fontAlgn="ctr">
                        <a:buNone/>
                      </a:pPr>
                      <a:r>
                        <a:rPr lang="es-CR" sz="1000" b="0" i="0" u="none" strike="noStrike">
                          <a:effectLst/>
                          <a:latin typeface="Arial" panose="020B0604020202020204" pitchFamily="34" charset="0"/>
                        </a:rPr>
                        <a:t> </a:t>
                      </a:r>
                    </a:p>
                  </a:txBody>
                  <a:tcPr marL="9242" marR="9242" marT="9242"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r>
                        <a:rPr lang="es-CR" sz="1000" b="0" i="0" u="none" strike="noStrike">
                          <a:effectLst/>
                          <a:latin typeface="Arial" panose="020B0604020202020204" pitchFamily="34" charset="0"/>
                        </a:rPr>
                        <a:t> </a:t>
                      </a:r>
                    </a:p>
                  </a:txBody>
                  <a:tcPr marL="9242" marR="9242" marT="924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r>
                        <a:rPr lang="es-CR" sz="1000" b="0" i="0" u="none" strike="noStrike">
                          <a:effectLst/>
                          <a:latin typeface="Arial" panose="020B0604020202020204" pitchFamily="34" charset="0"/>
                        </a:rPr>
                        <a:t> </a:t>
                      </a:r>
                    </a:p>
                  </a:txBody>
                  <a:tcPr marL="9242" marR="9242" marT="9242"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94687669"/>
                  </a:ext>
                </a:extLst>
              </a:tr>
              <a:tr h="189545">
                <a:tc gridSpan="3">
                  <a:txBody>
                    <a:bodyPr/>
                    <a:lstStyle/>
                    <a:p>
                      <a:pPr algn="l" fontAlgn="b">
                        <a:buNone/>
                      </a:pPr>
                      <a:r>
                        <a:rPr lang="es-ES" sz="1000" b="0" i="0" u="none" strike="noStrike">
                          <a:effectLst/>
                          <a:latin typeface="Arial" panose="020B0604020202020204" pitchFamily="34" charset="0"/>
                        </a:rPr>
                        <a:t>El promedio nacional de exportación por unidad de 46 kg es de </a:t>
                      </a:r>
                    </a:p>
                  </a:txBody>
                  <a:tcPr marL="9242" marR="9242" marT="9242"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buNone/>
                      </a:pPr>
                      <a:endParaRPr lang="es-CR" sz="1000" b="1" i="0" u="none" strike="noStrike">
                        <a:solidFill>
                          <a:srgbClr val="0000FF"/>
                        </a:solidFill>
                        <a:effectLst/>
                        <a:latin typeface="Arial" panose="020B0604020202020204" pitchFamily="34" charset="0"/>
                      </a:endParaRPr>
                    </a:p>
                  </a:txBody>
                  <a:tcPr marL="9242" marR="9242" marT="9242" marB="0" anchor="b">
                    <a:lnL>
                      <a:noFill/>
                    </a:lnL>
                    <a:lnR>
                      <a:noFill/>
                    </a:lnR>
                    <a:lnT>
                      <a:noFill/>
                    </a:lnT>
                    <a:lnB>
                      <a:noFill/>
                    </a:lnB>
                    <a:noFill/>
                  </a:tcPr>
                </a:tc>
                <a:tc>
                  <a:txBody>
                    <a:bodyPr/>
                    <a:lstStyle/>
                    <a:p>
                      <a:pPr algn="l" fontAlgn="b">
                        <a:buNone/>
                      </a:pPr>
                      <a:endParaRPr lang="es-CR" sz="1000" b="1" i="0" u="none" strike="noStrike">
                        <a:solidFill>
                          <a:srgbClr val="0000FF"/>
                        </a:solidFill>
                        <a:effectLst/>
                        <a:latin typeface="Arial" panose="020B0604020202020204" pitchFamily="34" charset="0"/>
                      </a:endParaRPr>
                    </a:p>
                  </a:txBody>
                  <a:tcPr marL="9242" marR="9242" marT="9242"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400" b="0" i="0" u="none" strike="noStrike">
                          <a:effectLst/>
                          <a:latin typeface="Arial" panose="020B0604020202020204" pitchFamily="34" charset="0"/>
                        </a:rPr>
                        <a:t>$ 339.77</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000" b="0" i="0" u="none" strike="noStrike">
                        <a:effectLst/>
                        <a:latin typeface="Arial" panose="020B0604020202020204" pitchFamily="34" charset="0"/>
                      </a:endParaRPr>
                    </a:p>
                  </a:txBody>
                  <a:tcPr marL="9242" marR="9242" marT="9242"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632201845"/>
                  </a:ext>
                </a:extLst>
              </a:tr>
              <a:tr h="267406">
                <a:tc gridSpan="3">
                  <a:txBody>
                    <a:bodyPr/>
                    <a:lstStyle/>
                    <a:p>
                      <a:pPr algn="l" fontAlgn="b">
                        <a:buNone/>
                      </a:pPr>
                      <a:r>
                        <a:rPr lang="es-ES" sz="1000" b="0" i="0" u="none" strike="noStrike">
                          <a:effectLst/>
                          <a:latin typeface="Arial" panose="020B0604020202020204" pitchFamily="34" charset="0"/>
                        </a:rPr>
                        <a:t>El promedio nacional de ventas de consumo nacional por kg es de</a:t>
                      </a:r>
                    </a:p>
                  </a:txBody>
                  <a:tcPr marL="9242" marR="9242" marT="9242"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400" b="0" i="0" u="none" strike="noStrike">
                          <a:effectLst/>
                          <a:latin typeface="Arial" panose="020B0604020202020204" pitchFamily="34" charset="0"/>
                        </a:rPr>
                        <a:t>₡3,207.42</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Arial" panose="020B0604020202020204" pitchFamily="34" charset="0"/>
                        </a:rPr>
                        <a:t> </a:t>
                      </a:r>
                    </a:p>
                  </a:txBody>
                  <a:tcPr marL="9242" marR="9242" marT="924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2379653"/>
                  </a:ext>
                </a:extLst>
              </a:tr>
            </a:tbl>
          </a:graphicData>
        </a:graphic>
      </p:graphicFrame>
    </p:spTree>
    <p:extLst>
      <p:ext uri="{BB962C8B-B14F-4D97-AF65-F5344CB8AC3E}">
        <p14:creationId xmlns:p14="http://schemas.microsoft.com/office/powerpoint/2010/main" val="208528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F97750-94B0-45CE-EABE-8F38CCBFFD17}"/>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0D9F7650-E6CC-CB98-0C71-2CCA48D3AE00}"/>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6468D313-A0D2-6F0E-22BD-103443D4233D}"/>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3" name="Título 1">
            <a:extLst>
              <a:ext uri="{FF2B5EF4-FFF2-40B4-BE49-F238E27FC236}">
                <a16:creationId xmlns:a16="http://schemas.microsoft.com/office/drawing/2014/main" id="{41812080-3D6B-4843-DB55-3ADC63C7F107}"/>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4" name="Título 1">
            <a:extLst>
              <a:ext uri="{FF2B5EF4-FFF2-40B4-BE49-F238E27FC236}">
                <a16:creationId xmlns:a16="http://schemas.microsoft.com/office/drawing/2014/main" id="{EB64F95F-9BFD-A573-5ADC-862563D740B7}"/>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5 de Enero 2026</a:t>
            </a:r>
          </a:p>
        </p:txBody>
      </p:sp>
      <p:graphicFrame>
        <p:nvGraphicFramePr>
          <p:cNvPr id="5" name="Tabla 4">
            <a:extLst>
              <a:ext uri="{FF2B5EF4-FFF2-40B4-BE49-F238E27FC236}">
                <a16:creationId xmlns:a16="http://schemas.microsoft.com/office/drawing/2014/main" id="{91BCB1EB-E4C6-8831-0495-3E59FDBAC08F}"/>
              </a:ext>
            </a:extLst>
          </p:cNvPr>
          <p:cNvGraphicFramePr>
            <a:graphicFrameLocks noGrp="1"/>
          </p:cNvGraphicFramePr>
          <p:nvPr>
            <p:extLst>
              <p:ext uri="{D42A27DB-BD31-4B8C-83A1-F6EECF244321}">
                <p14:modId xmlns:p14="http://schemas.microsoft.com/office/powerpoint/2010/main" val="837718398"/>
              </p:ext>
            </p:extLst>
          </p:nvPr>
        </p:nvGraphicFramePr>
        <p:xfrm>
          <a:off x="1120388" y="1080055"/>
          <a:ext cx="9861934" cy="2377055"/>
        </p:xfrm>
        <a:graphic>
          <a:graphicData uri="http://schemas.openxmlformats.org/drawingml/2006/table">
            <a:tbl>
              <a:tblPr/>
              <a:tblGrid>
                <a:gridCol w="1106976">
                  <a:extLst>
                    <a:ext uri="{9D8B030D-6E8A-4147-A177-3AD203B41FA5}">
                      <a16:colId xmlns:a16="http://schemas.microsoft.com/office/drawing/2014/main" val="587038233"/>
                    </a:ext>
                  </a:extLst>
                </a:gridCol>
                <a:gridCol w="886519">
                  <a:extLst>
                    <a:ext uri="{9D8B030D-6E8A-4147-A177-3AD203B41FA5}">
                      <a16:colId xmlns:a16="http://schemas.microsoft.com/office/drawing/2014/main" val="3980825040"/>
                    </a:ext>
                  </a:extLst>
                </a:gridCol>
                <a:gridCol w="935770">
                  <a:extLst>
                    <a:ext uri="{9D8B030D-6E8A-4147-A177-3AD203B41FA5}">
                      <a16:colId xmlns:a16="http://schemas.microsoft.com/office/drawing/2014/main" val="2516479630"/>
                    </a:ext>
                  </a:extLst>
                </a:gridCol>
                <a:gridCol w="302542">
                  <a:extLst>
                    <a:ext uri="{9D8B030D-6E8A-4147-A177-3AD203B41FA5}">
                      <a16:colId xmlns:a16="http://schemas.microsoft.com/office/drawing/2014/main" val="4285278744"/>
                    </a:ext>
                  </a:extLst>
                </a:gridCol>
                <a:gridCol w="891209">
                  <a:extLst>
                    <a:ext uri="{9D8B030D-6E8A-4147-A177-3AD203B41FA5}">
                      <a16:colId xmlns:a16="http://schemas.microsoft.com/office/drawing/2014/main" val="326353968"/>
                    </a:ext>
                  </a:extLst>
                </a:gridCol>
                <a:gridCol w="886519">
                  <a:extLst>
                    <a:ext uri="{9D8B030D-6E8A-4147-A177-3AD203B41FA5}">
                      <a16:colId xmlns:a16="http://schemas.microsoft.com/office/drawing/2014/main" val="615837455"/>
                    </a:ext>
                  </a:extLst>
                </a:gridCol>
                <a:gridCol w="844303">
                  <a:extLst>
                    <a:ext uri="{9D8B030D-6E8A-4147-A177-3AD203B41FA5}">
                      <a16:colId xmlns:a16="http://schemas.microsoft.com/office/drawing/2014/main" val="459833806"/>
                    </a:ext>
                  </a:extLst>
                </a:gridCol>
                <a:gridCol w="302542">
                  <a:extLst>
                    <a:ext uri="{9D8B030D-6E8A-4147-A177-3AD203B41FA5}">
                      <a16:colId xmlns:a16="http://schemas.microsoft.com/office/drawing/2014/main" val="132068977"/>
                    </a:ext>
                  </a:extLst>
                </a:gridCol>
                <a:gridCol w="891209">
                  <a:extLst>
                    <a:ext uri="{9D8B030D-6E8A-4147-A177-3AD203B41FA5}">
                      <a16:colId xmlns:a16="http://schemas.microsoft.com/office/drawing/2014/main" val="1829686683"/>
                    </a:ext>
                  </a:extLst>
                </a:gridCol>
                <a:gridCol w="886519">
                  <a:extLst>
                    <a:ext uri="{9D8B030D-6E8A-4147-A177-3AD203B41FA5}">
                      <a16:colId xmlns:a16="http://schemas.microsoft.com/office/drawing/2014/main" val="1093372324"/>
                    </a:ext>
                  </a:extLst>
                </a:gridCol>
                <a:gridCol w="935770">
                  <a:extLst>
                    <a:ext uri="{9D8B030D-6E8A-4147-A177-3AD203B41FA5}">
                      <a16:colId xmlns:a16="http://schemas.microsoft.com/office/drawing/2014/main" val="3065546956"/>
                    </a:ext>
                  </a:extLst>
                </a:gridCol>
                <a:gridCol w="218111">
                  <a:extLst>
                    <a:ext uri="{9D8B030D-6E8A-4147-A177-3AD203B41FA5}">
                      <a16:colId xmlns:a16="http://schemas.microsoft.com/office/drawing/2014/main" val="1566190518"/>
                    </a:ext>
                  </a:extLst>
                </a:gridCol>
                <a:gridCol w="773945">
                  <a:extLst>
                    <a:ext uri="{9D8B030D-6E8A-4147-A177-3AD203B41FA5}">
                      <a16:colId xmlns:a16="http://schemas.microsoft.com/office/drawing/2014/main" val="2319600631"/>
                    </a:ext>
                  </a:extLst>
                </a:gridCol>
              </a:tblGrid>
              <a:tr h="159404">
                <a:tc rowSpan="2">
                  <a:txBody>
                    <a:bodyPr/>
                    <a:lstStyle/>
                    <a:p>
                      <a:pPr algn="ctr" fontAlgn="ctr">
                        <a:buNone/>
                      </a:pPr>
                      <a:r>
                        <a:rPr lang="es-CR" sz="10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2025-2026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520375827"/>
                  </a:ext>
                </a:extLst>
              </a:tr>
              <a:tr h="291481">
                <a:tc vMerge="1">
                  <a:txBody>
                    <a:bodyPr/>
                    <a:lstStyle/>
                    <a:p>
                      <a:endParaRPr lang="es-CR"/>
                    </a:p>
                  </a:txBody>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84074895"/>
                  </a:ext>
                </a:extLst>
              </a:tr>
              <a:tr h="212539">
                <a:tc>
                  <a:txBody>
                    <a:bodyPr/>
                    <a:lstStyle/>
                    <a:p>
                      <a:pPr algn="l" fontAlgn="b">
                        <a:buNone/>
                      </a:pPr>
                      <a:r>
                        <a:rPr lang="es-CR" sz="10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617,224</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$217.63</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36.45%</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889,929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$274.20</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59.00%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769,096</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$339.77</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49.08%</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709036475"/>
                  </a:ext>
                </a:extLst>
              </a:tr>
              <a:tr h="212539">
                <a:tc>
                  <a:txBody>
                    <a:bodyPr/>
                    <a:lstStyle/>
                    <a:p>
                      <a:pPr algn="l" fontAlgn="b">
                        <a:buNone/>
                      </a:pPr>
                      <a:r>
                        <a:rPr lang="es-CR" sz="10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197,157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11.64%</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23,808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1.58%</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73,210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4.67%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793436432"/>
                  </a:ext>
                </a:extLst>
              </a:tr>
              <a:tr h="212539">
                <a:tc>
                  <a:txBody>
                    <a:bodyPr/>
                    <a:lstStyle/>
                    <a:p>
                      <a:pPr algn="l" fontAlgn="b">
                        <a:buNone/>
                      </a:pPr>
                      <a:r>
                        <a:rPr lang="es-CR" sz="10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40,506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₡1,945.36</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2.39%</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49,307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₡2,459.87</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3.27%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41,543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₡3,207.42</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2.65%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096765353"/>
                  </a:ext>
                </a:extLst>
              </a:tr>
              <a:tr h="212539">
                <a:tc>
                  <a:txBody>
                    <a:bodyPr/>
                    <a:lstStyle/>
                    <a:p>
                      <a:pPr algn="l" fontAlgn="b">
                        <a:buNone/>
                      </a:pPr>
                      <a:r>
                        <a:rPr lang="es-CR" sz="10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56734435"/>
                  </a:ext>
                </a:extLst>
              </a:tr>
              <a:tr h="212539">
                <a:tc>
                  <a:txBody>
                    <a:bodyPr/>
                    <a:lstStyle/>
                    <a:p>
                      <a:pPr algn="l" fontAlgn="b">
                        <a:buNone/>
                      </a:pPr>
                      <a:r>
                        <a:rPr lang="es-CR" sz="10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854,887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50.49%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963,044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63.85%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883,849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56.40%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8298508"/>
                  </a:ext>
                </a:extLst>
              </a:tr>
              <a:tr h="212539">
                <a:tc>
                  <a:txBody>
                    <a:bodyPr/>
                    <a:lstStyle/>
                    <a:p>
                      <a:pPr algn="l" fontAlgn="b">
                        <a:buNone/>
                      </a:pPr>
                      <a:r>
                        <a:rPr lang="es-CR" sz="10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838,425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49.51%</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545,294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36.15%</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683,161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43.60%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595282094"/>
                  </a:ext>
                </a:extLst>
              </a:tr>
              <a:tr h="212539">
                <a:tc>
                  <a:txBody>
                    <a:bodyPr/>
                    <a:lstStyle/>
                    <a:p>
                      <a:pPr algn="l" fontAlgn="b">
                        <a:buNone/>
                      </a:pPr>
                      <a:r>
                        <a:rPr lang="es-CR" sz="10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18,748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buNone/>
                      </a:pPr>
                      <a:r>
                        <a:rPr lang="es-CR" sz="1300" b="0" i="0" u="none" strike="noStrike">
                          <a:effectLst/>
                          <a:latin typeface="Calibri Light" panose="020F0302020204030204" pitchFamily="34" charset="0"/>
                        </a:rPr>
                        <a:t>46,896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52,031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67998077"/>
                  </a:ext>
                </a:extLst>
              </a:tr>
              <a:tr h="212539">
                <a:tc>
                  <a:txBody>
                    <a:bodyPr/>
                    <a:lstStyle/>
                    <a:p>
                      <a:pPr algn="l" fontAlgn="b">
                        <a:buNone/>
                      </a:pPr>
                      <a:r>
                        <a:rPr lang="es-CR" sz="10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795,633</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97.70%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866,841</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94.87%</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790,275</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93.82%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3522117"/>
                  </a:ext>
                </a:extLst>
              </a:tr>
              <a:tr h="212539">
                <a:tc>
                  <a:txBody>
                    <a:bodyPr/>
                    <a:lstStyle/>
                    <a:p>
                      <a:pPr algn="l" fontAlgn="b">
                        <a:buNone/>
                      </a:pPr>
                      <a:r>
                        <a:rPr lang="es-CR" sz="10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1,693,312</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1,508,338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1,567,010</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73404486"/>
                  </a:ext>
                </a:extLst>
              </a:tr>
            </a:tbl>
          </a:graphicData>
        </a:graphic>
      </p:graphicFrame>
      <p:graphicFrame>
        <p:nvGraphicFramePr>
          <p:cNvPr id="6" name="Gráfico 5">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1991093706"/>
              </p:ext>
            </p:extLst>
          </p:nvPr>
        </p:nvGraphicFramePr>
        <p:xfrm>
          <a:off x="1120387" y="3509249"/>
          <a:ext cx="9861935" cy="186500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33236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B7EC8-8639-2516-B8DE-3C3F54667D5E}"/>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8BCDA643-E446-3B6F-08CC-4536C5D98B18}"/>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628418ED-C0ED-CF01-3902-1842D8AB4F41}"/>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3" name="CuadroTexto 2">
            <a:extLst>
              <a:ext uri="{FF2B5EF4-FFF2-40B4-BE49-F238E27FC236}">
                <a16:creationId xmlns:a16="http://schemas.microsoft.com/office/drawing/2014/main" id="{BD59D6AE-581F-1182-D394-B4BDCD87FE09}"/>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 2026-2027</a:t>
            </a:r>
          </a:p>
        </p:txBody>
      </p:sp>
      <p:sp>
        <p:nvSpPr>
          <p:cNvPr id="4" name="CuadroTexto 3">
            <a:extLst>
              <a:ext uri="{FF2B5EF4-FFF2-40B4-BE49-F238E27FC236}">
                <a16:creationId xmlns:a16="http://schemas.microsoft.com/office/drawing/2014/main" id="{7B580CF2-C169-E5E8-677A-BEB67269D811}"/>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5 de </a:t>
            </a:r>
            <a:r>
              <a:rPr lang="es-ES" sz="2000">
                <a:latin typeface="+mn-lt"/>
              </a:rPr>
              <a:t>Enero 2026</a:t>
            </a:r>
            <a:endParaRPr lang="es-ES" sz="2000" dirty="0">
              <a:latin typeface="+mn-lt"/>
            </a:endParaRPr>
          </a:p>
          <a:p>
            <a:endParaRPr lang="es-ES" sz="2000" dirty="0">
              <a:latin typeface="+mn-lt"/>
            </a:endParaRPr>
          </a:p>
        </p:txBody>
      </p:sp>
      <p:graphicFrame>
        <p:nvGraphicFramePr>
          <p:cNvPr id="5" name="Tabla 4">
            <a:extLst>
              <a:ext uri="{FF2B5EF4-FFF2-40B4-BE49-F238E27FC236}">
                <a16:creationId xmlns:a16="http://schemas.microsoft.com/office/drawing/2014/main" id="{49DAB717-A4C5-5DC2-9D78-AF201FE26A13}"/>
              </a:ext>
            </a:extLst>
          </p:cNvPr>
          <p:cNvGraphicFramePr>
            <a:graphicFrameLocks noGrp="1"/>
          </p:cNvGraphicFramePr>
          <p:nvPr>
            <p:extLst>
              <p:ext uri="{D42A27DB-BD31-4B8C-83A1-F6EECF244321}">
                <p14:modId xmlns:p14="http://schemas.microsoft.com/office/powerpoint/2010/main" val="403674996"/>
              </p:ext>
            </p:extLst>
          </p:nvPr>
        </p:nvGraphicFramePr>
        <p:xfrm>
          <a:off x="1134503" y="1542833"/>
          <a:ext cx="9904972" cy="2851040"/>
        </p:xfrm>
        <a:graphic>
          <a:graphicData uri="http://schemas.openxmlformats.org/drawingml/2006/table">
            <a:tbl>
              <a:tblPr/>
              <a:tblGrid>
                <a:gridCol w="1554704">
                  <a:extLst>
                    <a:ext uri="{9D8B030D-6E8A-4147-A177-3AD203B41FA5}">
                      <a16:colId xmlns:a16="http://schemas.microsoft.com/office/drawing/2014/main" val="3501451454"/>
                    </a:ext>
                  </a:extLst>
                </a:gridCol>
                <a:gridCol w="1341560">
                  <a:extLst>
                    <a:ext uri="{9D8B030D-6E8A-4147-A177-3AD203B41FA5}">
                      <a16:colId xmlns:a16="http://schemas.microsoft.com/office/drawing/2014/main" val="3493102056"/>
                    </a:ext>
                  </a:extLst>
                </a:gridCol>
                <a:gridCol w="1504552">
                  <a:extLst>
                    <a:ext uri="{9D8B030D-6E8A-4147-A177-3AD203B41FA5}">
                      <a16:colId xmlns:a16="http://schemas.microsoft.com/office/drawing/2014/main" val="559754255"/>
                    </a:ext>
                  </a:extLst>
                </a:gridCol>
                <a:gridCol w="1604856">
                  <a:extLst>
                    <a:ext uri="{9D8B030D-6E8A-4147-A177-3AD203B41FA5}">
                      <a16:colId xmlns:a16="http://schemas.microsoft.com/office/drawing/2014/main" val="4211749010"/>
                    </a:ext>
                  </a:extLst>
                </a:gridCol>
                <a:gridCol w="2043685">
                  <a:extLst>
                    <a:ext uri="{9D8B030D-6E8A-4147-A177-3AD203B41FA5}">
                      <a16:colId xmlns:a16="http://schemas.microsoft.com/office/drawing/2014/main" val="2805652182"/>
                    </a:ext>
                  </a:extLst>
                </a:gridCol>
                <a:gridCol w="1855615">
                  <a:extLst>
                    <a:ext uri="{9D8B030D-6E8A-4147-A177-3AD203B41FA5}">
                      <a16:colId xmlns:a16="http://schemas.microsoft.com/office/drawing/2014/main" val="3526646905"/>
                    </a:ext>
                  </a:extLst>
                </a:gridCol>
              </a:tblGrid>
              <a:tr h="356737">
                <a:tc gridSpan="6">
                  <a:txBody>
                    <a:bodyPr/>
                    <a:lstStyle/>
                    <a:p>
                      <a:pPr algn="ctr" fontAlgn="b">
                        <a:buNone/>
                      </a:pPr>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182306671"/>
                  </a:ext>
                </a:extLst>
              </a:tr>
              <a:tr h="856168">
                <a:tc>
                  <a:txBody>
                    <a:bodyPr/>
                    <a:lstStyle/>
                    <a:p>
                      <a:pPr algn="ctr" fontAlgn="ctr">
                        <a:buNone/>
                      </a:pP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52947219"/>
                  </a:ext>
                </a:extLst>
              </a:tr>
              <a:tr h="228311">
                <a:tc>
                  <a:txBody>
                    <a:bodyPr/>
                    <a:lstStyle/>
                    <a:p>
                      <a:pPr algn="l" fontAlgn="b">
                        <a:buNone/>
                      </a:pPr>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283098779"/>
                  </a:ext>
                </a:extLst>
              </a:tr>
              <a:tr h="399545">
                <a:tc>
                  <a:txBody>
                    <a:bodyPr/>
                    <a:lstStyle/>
                    <a:p>
                      <a:pPr algn="ctr" fontAlgn="b">
                        <a:buNone/>
                      </a:pPr>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  13,200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5,625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7,575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318.02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0640981"/>
                  </a:ext>
                </a:extLst>
              </a:tr>
              <a:tr h="251143">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938926701"/>
                  </a:ext>
                </a:extLst>
              </a:tr>
              <a:tr h="273974">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18526866"/>
                  </a:ext>
                </a:extLst>
              </a:tr>
              <a:tr h="242581">
                <a:tc gridSpan="3">
                  <a:txBody>
                    <a:bodyPr/>
                    <a:lstStyle/>
                    <a:p>
                      <a:pPr algn="l" fontAlgn="b">
                        <a:buNone/>
                      </a:pPr>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786131405"/>
                  </a:ext>
                </a:extLst>
              </a:tr>
              <a:tr h="242581">
                <a:tc>
                  <a:txBody>
                    <a:bodyPr/>
                    <a:lstStyle/>
                    <a:p>
                      <a:pPr algn="l" fontAlgn="b">
                        <a:buNone/>
                      </a:pPr>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000" b="0" i="0" u="none" strike="noStrike">
                          <a:solidFill>
                            <a:srgbClr val="0000FF"/>
                          </a:solidFill>
                          <a:effectLst/>
                          <a:latin typeface="Calibri Light" panose="020F0302020204030204" pitchFamily="34" charset="0"/>
                        </a:rPr>
                        <a:t>29/12/2025</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Cosecha 2026-2027</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91918387"/>
                  </a:ext>
                </a:extLst>
              </a:tr>
            </a:tbl>
          </a:graphicData>
        </a:graphic>
      </p:graphicFrame>
    </p:spTree>
    <p:extLst>
      <p:ext uri="{BB962C8B-B14F-4D97-AF65-F5344CB8AC3E}">
        <p14:creationId xmlns:p14="http://schemas.microsoft.com/office/powerpoint/2010/main" val="37159785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12334</TotalTime>
  <Words>1325</Words>
  <Application>Microsoft Office PowerPoint</Application>
  <PresentationFormat>Panorámica</PresentationFormat>
  <Paragraphs>419</Paragraphs>
  <Slides>7</Slides>
  <Notes>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Juan Carlos Castillo Molina</cp:lastModifiedBy>
  <cp:revision>24</cp:revision>
  <dcterms:created xsi:type="dcterms:W3CDTF">2023-12-07T15:07:55Z</dcterms:created>
  <dcterms:modified xsi:type="dcterms:W3CDTF">2026-01-06T17:17:58Z</dcterms:modified>
</cp:coreProperties>
</file>